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8"/>
  </p:notesMasterIdLst>
  <p:handoutMasterIdLst>
    <p:handoutMasterId r:id="rId19"/>
  </p:handoutMasterIdLst>
  <p:sldIdLst>
    <p:sldId id="831" r:id="rId2"/>
    <p:sldId id="901" r:id="rId3"/>
    <p:sldId id="903" r:id="rId4"/>
    <p:sldId id="904" r:id="rId5"/>
    <p:sldId id="906" r:id="rId6"/>
    <p:sldId id="917" r:id="rId7"/>
    <p:sldId id="907" r:id="rId8"/>
    <p:sldId id="909" r:id="rId9"/>
    <p:sldId id="915" r:id="rId10"/>
    <p:sldId id="916" r:id="rId11"/>
    <p:sldId id="908" r:id="rId12"/>
    <p:sldId id="911" r:id="rId13"/>
    <p:sldId id="912" r:id="rId14"/>
    <p:sldId id="913" r:id="rId15"/>
    <p:sldId id="914" r:id="rId16"/>
    <p:sldId id="91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7942"/>
    <a:srgbClr val="F454FF"/>
    <a:srgbClr val="DE8E82"/>
    <a:srgbClr val="152636"/>
    <a:srgbClr val="FFA296"/>
    <a:srgbClr val="E1E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15"/>
    <p:restoredTop sz="96281"/>
  </p:normalViewPr>
  <p:slideViewPr>
    <p:cSldViewPr snapToGrid="0" snapToObjects="1">
      <p:cViewPr>
        <p:scale>
          <a:sx n="112" d="100"/>
          <a:sy n="112" d="100"/>
        </p:scale>
        <p:origin x="704" y="408"/>
      </p:cViewPr>
      <p:guideLst>
        <p:guide orient="horz" pos="2160"/>
        <p:guide pos="3840"/>
      </p:guideLst>
    </p:cSldViewPr>
  </p:slideViewPr>
  <p:outlineViewPr>
    <p:cViewPr>
      <p:scale>
        <a:sx n="33" d="100"/>
        <a:sy n="33" d="100"/>
      </p:scale>
      <p:origin x="0" y="-18696"/>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C5DFCD-7AAB-C14C-B6A9-8B079D3CC6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65D6A52-DF77-AB4F-BDFF-E087552BB2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D0067C-8F13-2741-BD33-E0D1377251F4}" type="datetimeFigureOut">
              <a:rPr lang="en-US" smtClean="0"/>
              <a:t>9/11/24</a:t>
            </a:fld>
            <a:endParaRPr lang="en-US"/>
          </a:p>
        </p:txBody>
      </p:sp>
      <p:sp>
        <p:nvSpPr>
          <p:cNvPr id="4" name="Footer Placeholder 3">
            <a:extLst>
              <a:ext uri="{FF2B5EF4-FFF2-40B4-BE49-F238E27FC236}">
                <a16:creationId xmlns:a16="http://schemas.microsoft.com/office/drawing/2014/main" id="{7B0D01AA-79B2-0C4A-BC8D-FAC2F235666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1283CE3-49E9-754B-85A1-C18356623E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C74BAB-3854-2544-82DA-34B5DD02C237}" type="slidenum">
              <a:rPr lang="en-US" smtClean="0"/>
              <a:t>‹#›</a:t>
            </a:fld>
            <a:endParaRPr lang="en-US"/>
          </a:p>
        </p:txBody>
      </p:sp>
    </p:spTree>
    <p:extLst>
      <p:ext uri="{BB962C8B-B14F-4D97-AF65-F5344CB8AC3E}">
        <p14:creationId xmlns:p14="http://schemas.microsoft.com/office/powerpoint/2010/main" val="322941482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7C6358-1A58-9647-A99E-8DC1B56935C2}" type="datetimeFigureOut">
              <a:rPr lang="en-US" smtClean="0"/>
              <a:t>9/11/24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B83376-77F0-004D-B32F-B0FA679F03D7}" type="slidenum">
              <a:rPr lang="en-US" smtClean="0"/>
              <a:t>‹#›</a:t>
            </a:fld>
            <a:endParaRPr lang="en-US"/>
          </a:p>
        </p:txBody>
      </p:sp>
    </p:spTree>
    <p:extLst>
      <p:ext uri="{BB962C8B-B14F-4D97-AF65-F5344CB8AC3E}">
        <p14:creationId xmlns:p14="http://schemas.microsoft.com/office/powerpoint/2010/main" val="281930510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{\partial N}{\partial t} =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S}_{\</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no\ ice}  +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S}_{\</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{N^* - </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}{\Delta t}  =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S}_{\</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no\ ice}(</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\epsilon ( N^* D(</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 D(</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{N^{n+1} - </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}{\Delta t}  =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S}_{\</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no\ ice}(</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S}_{\</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ice}(</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\epsilon ( N^{n+1} D(</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 D(</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D_{\</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no \ ice} = \</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{\partial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S}_{\</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no \ ice}}{ \partial 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{N^* - </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}{\Delta t}  =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S}_{\</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no\ ice}(</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\epsilon \left( N^* D_{\</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no\ ice}(</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 D_{\</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no\ ice}(</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 \right)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semi-implicit solution on the first equation helped with stability but accuracy is controlled by delta 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WW3 had </a:t>
            </a:r>
            <a:r>
              <a:rPr lang="en-US" sz="1200" kern="1200" dirty="0" err="1">
                <a:solidFill>
                  <a:schemeClr val="tx1"/>
                </a:solidFill>
                <a:effectLst/>
                <a:latin typeface="+mn-lt"/>
                <a:ea typeface="+mn-ea"/>
                <a:cs typeface="+mn-cs"/>
              </a:rPr>
              <a:t>subcycling</a:t>
            </a:r>
            <a:r>
              <a:rPr lang="en-US" sz="1200" kern="1200" dirty="0">
                <a:solidFill>
                  <a:schemeClr val="tx1"/>
                </a:solidFill>
                <a:effectLst/>
                <a:latin typeface="+mn-lt"/>
                <a:ea typeface="+mn-ea"/>
                <a:cs typeface="+mn-cs"/>
              </a:rPr>
              <a:t> on the first equation to improve accuracy but it was turned off so the curves in the fig do not have </a:t>
            </a:r>
            <a:r>
              <a:rPr lang="en-US" sz="1200" kern="1200" dirty="0" err="1">
                <a:solidFill>
                  <a:schemeClr val="tx1"/>
                </a:solidFill>
                <a:effectLst/>
                <a:latin typeface="+mn-lt"/>
                <a:ea typeface="+mn-ea"/>
                <a:cs typeface="+mn-cs"/>
              </a:rPr>
              <a:t>subcycling</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and star in the fig are the solutions with </a:t>
            </a:r>
            <a:r>
              <a:rPr lang="en-US" sz="1200" kern="1200" dirty="0" err="1">
                <a:solidFill>
                  <a:schemeClr val="tx1"/>
                </a:solidFill>
                <a:effectLst/>
                <a:latin typeface="+mn-lt"/>
                <a:ea typeface="+mn-ea"/>
                <a:cs typeface="+mn-cs"/>
              </a:rPr>
              <a:t>subcycling</a:t>
            </a:r>
            <a:r>
              <a:rPr lang="en-US" sz="1200" kern="1200" dirty="0">
                <a:solidFill>
                  <a:schemeClr val="tx1"/>
                </a:solidFill>
                <a:effectLst/>
                <a:latin typeface="+mn-lt"/>
                <a:ea typeface="+mn-ea"/>
                <a:cs typeface="+mn-cs"/>
              </a:rPr>
              <a:t> 90 times to prove both solutions can be excellent even if unaffordable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Isn’t latex great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dN</a:t>
            </a:r>
            <a:r>
              <a:rPr lang="en-US" sz="1200" kern="1200" dirty="0">
                <a:solidFill>
                  <a:schemeClr val="tx1"/>
                </a:solidFill>
                <a:effectLst/>
                <a:latin typeface="+mn-lt"/>
                <a:ea typeface="+mn-ea"/>
                <a:cs typeface="+mn-cs"/>
              </a:rPr>
              <a:t> \over </a:t>
            </a:r>
            <a:r>
              <a:rPr lang="en-US" sz="1200" kern="1200" dirty="0" err="1">
                <a:solidFill>
                  <a:schemeClr val="tx1"/>
                </a:solidFill>
                <a:effectLst/>
                <a:latin typeface="+mn-lt"/>
                <a:ea typeface="+mn-ea"/>
                <a:cs typeface="+mn-cs"/>
              </a:rPr>
              <a:t>dt</a:t>
            </a:r>
            <a:r>
              <a:rPr lang="en-US" sz="1200" kern="1200" dirty="0">
                <a:solidFill>
                  <a:schemeClr val="tx1"/>
                </a:solidFill>
                <a:effectLst/>
                <a:latin typeface="+mn-lt"/>
                <a:ea typeface="+mn-ea"/>
                <a:cs typeface="+mn-cs"/>
              </a:rPr>
              <a:t>} = S_{\</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non\ linear} + ND_{\</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non\ sea\ ice}(N) + ND_{\</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sea\ 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 - </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 = \left( S_{\</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non\ linear} + ND_{\</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non\ sea\ ice}(N) \right) \Delta 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N^{N+1} = N^* e ^{D_{\</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sea\ ice} \Delta 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 - </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 = \left( S_{\</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non\ linear} + N^* D_{\</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non\ sea\ ice}(N) \right) \Delta 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 \ S, {\</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and }\ 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N^{n+1} - </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 = \left( S_{\</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non\ linear} + N^{n+1}\left(D_{\</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non\ sea\ ice}(</a:t>
            </a:r>
            <a:r>
              <a:rPr lang="en-US" sz="1200" kern="1200" dirty="0" err="1">
                <a:solidFill>
                  <a:schemeClr val="tx1"/>
                </a:solidFill>
                <a:effectLst/>
                <a:latin typeface="+mn-lt"/>
                <a:ea typeface="+mn-ea"/>
                <a:cs typeface="+mn-cs"/>
              </a:rPr>
              <a:t>N^n</a:t>
            </a:r>
            <a:r>
              <a:rPr lang="en-US" sz="1200" kern="1200" dirty="0">
                <a:solidFill>
                  <a:schemeClr val="tx1"/>
                </a:solidFill>
                <a:effectLst/>
                <a:latin typeface="+mn-lt"/>
                <a:ea typeface="+mn-ea"/>
                <a:cs typeface="+mn-cs"/>
              </a:rPr>
              <a:t>) + D_{\</a:t>
            </a:r>
            <a:r>
              <a:rPr lang="en-US" sz="1200" kern="1200" dirty="0" err="1">
                <a:solidFill>
                  <a:schemeClr val="tx1"/>
                </a:solidFill>
                <a:effectLst/>
                <a:latin typeface="+mn-lt"/>
                <a:ea typeface="+mn-ea"/>
                <a:cs typeface="+mn-cs"/>
              </a:rPr>
              <a:t>rm</a:t>
            </a:r>
            <a:r>
              <a:rPr lang="en-US" sz="1200" kern="1200" dirty="0">
                <a:solidFill>
                  <a:schemeClr val="tx1"/>
                </a:solidFill>
                <a:effectLst/>
                <a:latin typeface="+mn-lt"/>
                <a:ea typeface="+mn-ea"/>
                <a:cs typeface="+mn-cs"/>
              </a:rPr>
              <a:t> sea \ ice} \right) \right) \Delta 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55092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2666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Representative floe size (i.e., floe-size distribution mean), significant wave height, and sea ice fraction on a transect along a meridian in the Weddell Sea on a day in March in a fully-coupled CESM2.3 simulation with wave-sea ice floe-size interactions. Dots indicate grid spacing. Simulated floes are biased small, but capture the general pattern of larger floes nearer the continent and highly fractured nearer to the sea ice edge.</a:t>
            </a:r>
          </a:p>
          <a:p>
            <a:endParaRPr lang="en-US" dirty="0"/>
          </a:p>
        </p:txBody>
      </p:sp>
    </p:spTree>
    <p:extLst>
      <p:ext uri="{BB962C8B-B14F-4D97-AF65-F5344CB8AC3E}">
        <p14:creationId xmlns:p14="http://schemas.microsoft.com/office/powerpoint/2010/main" val="989670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40AE2-B726-584C-8813-F5855955C081}"/>
              </a:ext>
            </a:extLst>
          </p:cNvPr>
          <p:cNvSpPr>
            <a:spLocks noGrp="1"/>
          </p:cNvSpPr>
          <p:nvPr>
            <p:ph type="ctrTitle"/>
          </p:nvPr>
        </p:nvSpPr>
        <p:spPr>
          <a:xfrm>
            <a:off x="1524000" y="1122363"/>
            <a:ext cx="9144000" cy="2387600"/>
          </a:xfrm>
        </p:spPr>
        <p:txBody>
          <a:bodyPr anchor="b">
            <a:normAutofit/>
          </a:bodyPr>
          <a:lstStyle>
            <a:lvl1pPr algn="ctr">
              <a:defRPr sz="4800" baseline="0">
                <a:solidFill>
                  <a:schemeClr val="accent3">
                    <a:lumMod val="50000"/>
                  </a:schemeClr>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0B4FC29A-7F7C-D145-A6DE-01612164F0D1}"/>
              </a:ext>
            </a:extLst>
          </p:cNvPr>
          <p:cNvSpPr>
            <a:spLocks noGrp="1"/>
          </p:cNvSpPr>
          <p:nvPr>
            <p:ph type="subTitle" idx="1"/>
          </p:nvPr>
        </p:nvSpPr>
        <p:spPr>
          <a:xfrm>
            <a:off x="1524000" y="3602038"/>
            <a:ext cx="9144000" cy="1655762"/>
          </a:xfrm>
        </p:spPr>
        <p:txBody>
          <a:bodyPr/>
          <a:lstStyle>
            <a:lvl1pPr marL="0" indent="0" algn="ctr">
              <a:buNone/>
              <a:defRPr sz="2400" baseline="0">
                <a:solidFill>
                  <a:schemeClr val="accent3">
                    <a:lumMod val="75000"/>
                  </a:schemeClr>
                </a:solidFill>
                <a:latin typeface="Helvetic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Tree>
    <p:extLst>
      <p:ext uri="{BB962C8B-B14F-4D97-AF65-F5344CB8AC3E}">
        <p14:creationId xmlns:p14="http://schemas.microsoft.com/office/powerpoint/2010/main" val="4221370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0682C-EE77-3345-BCE8-3960E80E15BC}"/>
              </a:ext>
            </a:extLst>
          </p:cNvPr>
          <p:cNvSpPr>
            <a:spLocks noGrp="1"/>
          </p:cNvSpPr>
          <p:nvPr>
            <p:ph type="title"/>
          </p:nvPr>
        </p:nvSpPr>
        <p:spPr>
          <a:xfrm>
            <a:off x="838200" y="365126"/>
            <a:ext cx="10515600" cy="647516"/>
          </a:xfrm>
        </p:spPr>
        <p:txBody>
          <a:bodyPr>
            <a:normAutofit/>
          </a:bodyPr>
          <a:lstStyle>
            <a:lvl1pPr>
              <a:lnSpc>
                <a:spcPct val="110000"/>
              </a:lnSpc>
              <a:defRPr sz="4000" baseline="0">
                <a:solidFill>
                  <a:schemeClr val="accent3">
                    <a:lumMod val="50000"/>
                  </a:schemeClr>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C3881371-F12B-9844-9D62-7620B4CED346}"/>
              </a:ext>
            </a:extLst>
          </p:cNvPr>
          <p:cNvSpPr>
            <a:spLocks noGrp="1"/>
          </p:cNvSpPr>
          <p:nvPr>
            <p:ph idx="1"/>
          </p:nvPr>
        </p:nvSpPr>
        <p:spPr>
          <a:xfrm>
            <a:off x="838200" y="1352708"/>
            <a:ext cx="10515600" cy="4655127"/>
          </a:xfrm>
        </p:spPr>
        <p:txBody>
          <a:bodyPr>
            <a:normAutofit/>
          </a:bodyPr>
          <a:lstStyle>
            <a:lvl1pPr>
              <a:lnSpc>
                <a:spcPct val="110000"/>
              </a:lnSpc>
              <a:spcAft>
                <a:spcPts val="1000"/>
              </a:spcAft>
              <a:defRPr sz="2000" baseline="0">
                <a:solidFill>
                  <a:schemeClr val="accent3">
                    <a:lumMod val="75000"/>
                  </a:schemeClr>
                </a:solidFill>
                <a:latin typeface="Helvetica" pitchFamily="2" charset="0"/>
              </a:defRPr>
            </a:lvl1pPr>
            <a:lvl2pPr>
              <a:lnSpc>
                <a:spcPct val="110000"/>
              </a:lnSpc>
              <a:spcAft>
                <a:spcPts val="1000"/>
              </a:spcAft>
              <a:defRPr sz="2000" baseline="0">
                <a:solidFill>
                  <a:schemeClr val="accent3">
                    <a:lumMod val="75000"/>
                  </a:schemeClr>
                </a:solidFill>
                <a:latin typeface="Helvetica" pitchFamily="2" charset="0"/>
              </a:defRPr>
            </a:lvl2pPr>
            <a:lvl3pPr>
              <a:lnSpc>
                <a:spcPct val="110000"/>
              </a:lnSpc>
              <a:spcAft>
                <a:spcPts val="1000"/>
              </a:spcAft>
              <a:defRPr sz="2000" baseline="0">
                <a:solidFill>
                  <a:schemeClr val="accent3">
                    <a:lumMod val="75000"/>
                  </a:schemeClr>
                </a:solidFill>
                <a:latin typeface="Helvetica" pitchFamily="2" charset="0"/>
              </a:defRPr>
            </a:lvl3pPr>
            <a:lvl4pPr>
              <a:lnSpc>
                <a:spcPct val="110000"/>
              </a:lnSpc>
              <a:spcAft>
                <a:spcPts val="1000"/>
              </a:spcAft>
              <a:defRPr sz="2000" baseline="0">
                <a:solidFill>
                  <a:schemeClr val="accent3">
                    <a:lumMod val="75000"/>
                  </a:schemeClr>
                </a:solidFill>
                <a:latin typeface="Helvetica" pitchFamily="2" charset="0"/>
              </a:defRPr>
            </a:lvl4pPr>
            <a:lvl5pPr>
              <a:lnSpc>
                <a:spcPct val="110000"/>
              </a:lnSpc>
              <a:spcAft>
                <a:spcPts val="1000"/>
              </a:spcAft>
              <a:defRPr sz="2000" baseline="0">
                <a:solidFill>
                  <a:schemeClr val="accent3">
                    <a:lumMod val="75000"/>
                  </a:schemeClr>
                </a:solidFill>
                <a:latin typeface="Helvetica"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a:extLst>
              <a:ext uri="{FF2B5EF4-FFF2-40B4-BE49-F238E27FC236}">
                <a16:creationId xmlns:a16="http://schemas.microsoft.com/office/drawing/2014/main" id="{70EE439C-17E4-BC45-B778-E811BDD7327F}"/>
              </a:ext>
            </a:extLst>
          </p:cNvPr>
          <p:cNvSpPr>
            <a:spLocks noGrp="1"/>
          </p:cNvSpPr>
          <p:nvPr>
            <p:ph type="sldNum" sz="quarter" idx="12"/>
          </p:nvPr>
        </p:nvSpPr>
        <p:spPr>
          <a:xfrm>
            <a:off x="11604811" y="182563"/>
            <a:ext cx="475129" cy="365125"/>
          </a:xfrm>
        </p:spPr>
        <p:txBody>
          <a:bodyPr/>
          <a:lstStyle/>
          <a:p>
            <a:fld id="{28343A0B-4352-6345-9256-757439459203}" type="slidenum">
              <a:rPr lang="en-US" smtClean="0"/>
              <a:t>‹#›</a:t>
            </a:fld>
            <a:endParaRPr lang="en-US" dirty="0"/>
          </a:p>
        </p:txBody>
      </p:sp>
    </p:spTree>
    <p:extLst>
      <p:ext uri="{BB962C8B-B14F-4D97-AF65-F5344CB8AC3E}">
        <p14:creationId xmlns:p14="http://schemas.microsoft.com/office/powerpoint/2010/main" val="2646196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E7A6-0C09-1441-B931-7D35AE42F70C}"/>
              </a:ext>
            </a:extLst>
          </p:cNvPr>
          <p:cNvSpPr>
            <a:spLocks noGrp="1"/>
          </p:cNvSpPr>
          <p:nvPr>
            <p:ph type="title"/>
          </p:nvPr>
        </p:nvSpPr>
        <p:spPr>
          <a:xfrm>
            <a:off x="838200" y="365126"/>
            <a:ext cx="10515600" cy="665816"/>
          </a:xfrm>
        </p:spPr>
        <p:txBody>
          <a:bodyPr>
            <a:normAutofit/>
          </a:bodyPr>
          <a:lstStyle>
            <a:lvl1pPr>
              <a:lnSpc>
                <a:spcPct val="110000"/>
              </a:lnSpc>
              <a:defRPr sz="4000" baseline="0"/>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C65F87C5-9CB0-3640-9217-88BE1628F064}"/>
              </a:ext>
            </a:extLst>
          </p:cNvPr>
          <p:cNvSpPr>
            <a:spLocks noGrp="1"/>
          </p:cNvSpPr>
          <p:nvPr>
            <p:ph sz="half" idx="1"/>
          </p:nvPr>
        </p:nvSpPr>
        <p:spPr>
          <a:xfrm>
            <a:off x="838200" y="1568824"/>
            <a:ext cx="5181600" cy="4608139"/>
          </a:xfrm>
        </p:spPr>
        <p:txBody>
          <a:bodyPr>
            <a:normAutofit/>
          </a:bodyPr>
          <a:lstStyle>
            <a:lvl1pPr>
              <a:lnSpc>
                <a:spcPct val="110000"/>
              </a:lnSpc>
              <a:spcBef>
                <a:spcPts val="0"/>
              </a:spcBef>
              <a:spcAft>
                <a:spcPts val="1000"/>
              </a:spcAft>
              <a:defRPr sz="2000" baseline="0"/>
            </a:lvl1pPr>
            <a:lvl2pPr>
              <a:lnSpc>
                <a:spcPct val="110000"/>
              </a:lnSpc>
              <a:spcBef>
                <a:spcPts val="0"/>
              </a:spcBef>
              <a:spcAft>
                <a:spcPts val="1000"/>
              </a:spcAft>
              <a:defRPr sz="2000" baseline="0"/>
            </a:lvl2pPr>
            <a:lvl3pPr>
              <a:lnSpc>
                <a:spcPct val="110000"/>
              </a:lnSpc>
              <a:spcBef>
                <a:spcPts val="0"/>
              </a:spcBef>
              <a:spcAft>
                <a:spcPts val="1000"/>
              </a:spcAft>
              <a:defRPr sz="2000" baseline="0"/>
            </a:lvl3pPr>
            <a:lvl4pPr>
              <a:lnSpc>
                <a:spcPct val="110000"/>
              </a:lnSpc>
              <a:spcBef>
                <a:spcPts val="0"/>
              </a:spcBef>
              <a:spcAft>
                <a:spcPts val="1000"/>
              </a:spcAft>
              <a:defRPr sz="2000" baseline="0"/>
            </a:lvl4pPr>
            <a:lvl5pPr>
              <a:lnSpc>
                <a:spcPct val="110000"/>
              </a:lnSpc>
              <a:spcBef>
                <a:spcPts val="0"/>
              </a:spcBef>
              <a:spcAft>
                <a:spcPts val="1000"/>
              </a:spcAft>
              <a:defRPr sz="2000" baseline="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A3EA742B-56C0-A442-B58E-9BC223D897CC}"/>
              </a:ext>
            </a:extLst>
          </p:cNvPr>
          <p:cNvSpPr>
            <a:spLocks noGrp="1"/>
          </p:cNvSpPr>
          <p:nvPr>
            <p:ph sz="half" idx="2"/>
          </p:nvPr>
        </p:nvSpPr>
        <p:spPr>
          <a:xfrm>
            <a:off x="6172200" y="1568824"/>
            <a:ext cx="5181600" cy="4608139"/>
          </a:xfrm>
        </p:spPr>
        <p:txBody>
          <a:bodyPr>
            <a:normAutofit/>
          </a:bodyPr>
          <a:lstStyle>
            <a:lvl1pPr>
              <a:lnSpc>
                <a:spcPct val="110000"/>
              </a:lnSpc>
              <a:spcAft>
                <a:spcPts val="1000"/>
              </a:spcAft>
              <a:defRPr sz="2000" baseline="0"/>
            </a:lvl1pPr>
            <a:lvl2pPr>
              <a:lnSpc>
                <a:spcPct val="110000"/>
              </a:lnSpc>
              <a:spcAft>
                <a:spcPts val="1000"/>
              </a:spcAft>
              <a:defRPr sz="2000" baseline="0"/>
            </a:lvl2pPr>
            <a:lvl3pPr>
              <a:lnSpc>
                <a:spcPct val="110000"/>
              </a:lnSpc>
              <a:spcAft>
                <a:spcPts val="1000"/>
              </a:spcAft>
              <a:defRPr sz="2000" baseline="0"/>
            </a:lvl3pPr>
            <a:lvl4pPr>
              <a:lnSpc>
                <a:spcPct val="110000"/>
              </a:lnSpc>
              <a:spcAft>
                <a:spcPts val="1000"/>
              </a:spcAft>
              <a:defRPr sz="2000" baseline="0"/>
            </a:lvl4pPr>
            <a:lvl5pPr>
              <a:lnSpc>
                <a:spcPct val="110000"/>
              </a:lnSpc>
              <a:spcAft>
                <a:spcPts val="1000"/>
              </a:spcAft>
              <a:defRPr sz="2000" baseline="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Slide Number Placeholder 6">
            <a:extLst>
              <a:ext uri="{FF2B5EF4-FFF2-40B4-BE49-F238E27FC236}">
                <a16:creationId xmlns:a16="http://schemas.microsoft.com/office/drawing/2014/main" id="{23190917-8434-114B-8A13-94C44839A718}"/>
              </a:ext>
            </a:extLst>
          </p:cNvPr>
          <p:cNvSpPr>
            <a:spLocks noGrp="1"/>
          </p:cNvSpPr>
          <p:nvPr>
            <p:ph type="sldNum" sz="quarter" idx="12"/>
          </p:nvPr>
        </p:nvSpPr>
        <p:spPr>
          <a:xfrm>
            <a:off x="11551024" y="182563"/>
            <a:ext cx="488576" cy="365125"/>
          </a:xfrm>
        </p:spPr>
        <p:txBody>
          <a:bodyPr/>
          <a:lstStyle/>
          <a:p>
            <a:fld id="{28343A0B-4352-6345-9256-757439459203}" type="slidenum">
              <a:rPr lang="en-US" smtClean="0"/>
              <a:t>‹#›</a:t>
            </a:fld>
            <a:endParaRPr lang="en-US" dirty="0"/>
          </a:p>
        </p:txBody>
      </p:sp>
    </p:spTree>
    <p:extLst>
      <p:ext uri="{BB962C8B-B14F-4D97-AF65-F5344CB8AC3E}">
        <p14:creationId xmlns:p14="http://schemas.microsoft.com/office/powerpoint/2010/main" val="1974127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27E3-8A6A-1044-87F4-F9DA7762FFA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B6CA725-0A5A-8A47-831D-593F7EF32E35}"/>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CEBE69A-671A-E745-B576-B9C45F9E73A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64865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8307F1-1008-674B-B87D-7B1AC7833A8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87FC16BB-914D-1C49-91B3-A71D9D88F0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3BB25A-9757-5E44-A981-BA01A4EBF886}"/>
              </a:ext>
            </a:extLst>
          </p:cNvPr>
          <p:cNvSpPr>
            <a:spLocks noGrp="1"/>
          </p:cNvSpPr>
          <p:nvPr>
            <p:ph type="sldNum" sz="quarter" idx="12"/>
          </p:nvPr>
        </p:nvSpPr>
        <p:spPr/>
        <p:txBody>
          <a:bodyPr/>
          <a:lstStyle/>
          <a:p>
            <a:fld id="{DEB6D4A2-629B-0440-A8BE-B5D049C3C80D}" type="slidenum">
              <a:rPr lang="en-US" smtClean="0"/>
              <a:t>‹#›</a:t>
            </a:fld>
            <a:endParaRPr lang="en-US"/>
          </a:p>
        </p:txBody>
      </p:sp>
    </p:spTree>
    <p:extLst>
      <p:ext uri="{BB962C8B-B14F-4D97-AF65-F5344CB8AC3E}">
        <p14:creationId xmlns:p14="http://schemas.microsoft.com/office/powerpoint/2010/main" val="558213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A7A5D7-24FE-9D46-BF00-463987F42E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1E92FA5E-4C7B-E244-A315-C309516836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a:extLst>
              <a:ext uri="{FF2B5EF4-FFF2-40B4-BE49-F238E27FC236}">
                <a16:creationId xmlns:a16="http://schemas.microsoft.com/office/drawing/2014/main" id="{81186AA5-F18C-D141-8EC3-CB826E591D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28343A0B-4352-6345-9256-757439459203}" type="slidenum">
              <a:rPr lang="en-US" smtClean="0"/>
              <a:pPr/>
              <a:t>‹#›</a:t>
            </a:fld>
            <a:endParaRPr lang="en-US"/>
          </a:p>
        </p:txBody>
      </p:sp>
    </p:spTree>
    <p:extLst>
      <p:ext uri="{BB962C8B-B14F-4D97-AF65-F5344CB8AC3E}">
        <p14:creationId xmlns:p14="http://schemas.microsoft.com/office/powerpoint/2010/main" val="1525106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9" r:id="rId5"/>
  </p:sldLayoutIdLst>
  <p:hf sldNum="0" hdr="0" ftr="0" dt="0"/>
  <p:txStyles>
    <p:titleStyle>
      <a:lvl1pPr algn="l" defTabSz="914400" rtl="0" eaLnBrk="1" latinLnBrk="0" hangingPunct="1">
        <a:lnSpc>
          <a:spcPct val="90000"/>
        </a:lnSpc>
        <a:spcBef>
          <a:spcPct val="0"/>
        </a:spcBef>
        <a:buNone/>
        <a:defRPr sz="4000" b="1" kern="1200">
          <a:solidFill>
            <a:schemeClr val="accent3">
              <a:lumMod val="50000"/>
            </a:schemeClr>
          </a:solidFill>
          <a:latin typeface="Arial" panose="020B0604020202020204" pitchFamily="34" charset="0"/>
          <a:ea typeface="Verdana" panose="020B0604030504040204" pitchFamily="34" charset="0"/>
          <a:cs typeface="Arial" panose="020B0604020202020204" pitchFamily="34" charset="0"/>
        </a:defRPr>
      </a:lvl1pPr>
    </p:titleStyle>
    <p:bodyStyle>
      <a:lvl1pPr marL="228600" indent="-228600" algn="l" defTabSz="914400" rtl="0" eaLnBrk="1" latinLnBrk="0" hangingPunct="1">
        <a:lnSpc>
          <a:spcPct val="110000"/>
        </a:lnSpc>
        <a:spcBef>
          <a:spcPts val="1000"/>
        </a:spcBef>
        <a:spcAft>
          <a:spcPts val="1000"/>
        </a:spcAft>
        <a:buFont typeface="Arial" panose="020B0604020202020204" pitchFamily="34" charset="0"/>
        <a:buChar char="•"/>
        <a:defRPr sz="2400" kern="1200">
          <a:solidFill>
            <a:schemeClr val="accent3">
              <a:lumMod val="75000"/>
            </a:schemeClr>
          </a:solidFill>
          <a:latin typeface="Helvetica" pitchFamily="2" charset="0"/>
          <a:ea typeface="Verdana" panose="020B0604030504040204" pitchFamily="34" charset="0"/>
          <a:cs typeface="Verdana" panose="020B0604030504040204" pitchFamily="34" charset="0"/>
        </a:defRPr>
      </a:lvl1pPr>
      <a:lvl2pPr marL="685800" indent="-228600" algn="l" defTabSz="914400" rtl="0" eaLnBrk="1" latinLnBrk="0" hangingPunct="1">
        <a:lnSpc>
          <a:spcPct val="110000"/>
        </a:lnSpc>
        <a:spcBef>
          <a:spcPts val="500"/>
        </a:spcBef>
        <a:spcAft>
          <a:spcPts val="1000"/>
        </a:spcAft>
        <a:buFont typeface="Arial" panose="020B0604020202020204" pitchFamily="34" charset="0"/>
        <a:buChar char="•"/>
        <a:defRPr sz="2400" kern="1200">
          <a:solidFill>
            <a:schemeClr val="accent3">
              <a:lumMod val="75000"/>
            </a:schemeClr>
          </a:solidFill>
          <a:latin typeface="Helvetica" pitchFamily="2"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110000"/>
        </a:lnSpc>
        <a:spcBef>
          <a:spcPts val="500"/>
        </a:spcBef>
        <a:spcAft>
          <a:spcPts val="1000"/>
        </a:spcAft>
        <a:buFont typeface="Arial" panose="020B0604020202020204" pitchFamily="34" charset="0"/>
        <a:buChar char="•"/>
        <a:defRPr sz="2400" kern="1200">
          <a:solidFill>
            <a:schemeClr val="accent3">
              <a:lumMod val="75000"/>
            </a:schemeClr>
          </a:solidFill>
          <a:latin typeface="Helvetica" pitchFamily="2"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110000"/>
        </a:lnSpc>
        <a:spcBef>
          <a:spcPts val="500"/>
        </a:spcBef>
        <a:spcAft>
          <a:spcPts val="1000"/>
        </a:spcAft>
        <a:buFont typeface="Arial" panose="020B0604020202020204" pitchFamily="34" charset="0"/>
        <a:buChar char="•"/>
        <a:defRPr sz="2400" kern="1200">
          <a:solidFill>
            <a:schemeClr val="accent3">
              <a:lumMod val="75000"/>
            </a:schemeClr>
          </a:solidFill>
          <a:latin typeface="Helvetica" pitchFamily="2"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110000"/>
        </a:lnSpc>
        <a:spcBef>
          <a:spcPts val="500"/>
        </a:spcBef>
        <a:spcAft>
          <a:spcPts val="1000"/>
        </a:spcAft>
        <a:buFont typeface="Arial" panose="020B0604020202020204" pitchFamily="34" charset="0"/>
        <a:buChar char="•"/>
        <a:defRPr sz="2400" kern="1200">
          <a:solidFill>
            <a:schemeClr val="accent3">
              <a:lumMod val="75000"/>
            </a:schemeClr>
          </a:solidFill>
          <a:latin typeface="Helvetica" pitchFamily="2"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github.com/cmbitz/WW3Numerics" TargetMode="External"/><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983EE-69C0-99A5-8ACA-AA680E2CB651}"/>
              </a:ext>
            </a:extLst>
          </p:cNvPr>
          <p:cNvSpPr>
            <a:spLocks noGrp="1"/>
          </p:cNvSpPr>
          <p:nvPr>
            <p:ph type="title"/>
          </p:nvPr>
        </p:nvSpPr>
        <p:spPr>
          <a:xfrm>
            <a:off x="851784" y="1373910"/>
            <a:ext cx="3766457" cy="647516"/>
          </a:xfrm>
        </p:spPr>
        <p:txBody>
          <a:bodyPr>
            <a:normAutofit/>
          </a:bodyPr>
          <a:lstStyle/>
          <a:p>
            <a:r>
              <a:rPr lang="en-US" sz="2000" dirty="0"/>
              <a:t>Expectation</a:t>
            </a:r>
          </a:p>
        </p:txBody>
      </p:sp>
      <p:sp>
        <p:nvSpPr>
          <p:cNvPr id="3" name="Content Placeholder 2">
            <a:extLst>
              <a:ext uri="{FF2B5EF4-FFF2-40B4-BE49-F238E27FC236}">
                <a16:creationId xmlns:a16="http://schemas.microsoft.com/office/drawing/2014/main" id="{83188266-C4D5-4B89-2CEC-516398EC11D3}"/>
              </a:ext>
            </a:extLst>
          </p:cNvPr>
          <p:cNvSpPr>
            <a:spLocks noGrp="1"/>
          </p:cNvSpPr>
          <p:nvPr>
            <p:ph idx="1"/>
          </p:nvPr>
        </p:nvSpPr>
        <p:spPr>
          <a:xfrm>
            <a:off x="838200" y="5283200"/>
            <a:ext cx="4313443" cy="1463674"/>
          </a:xfrm>
        </p:spPr>
        <p:txBody>
          <a:bodyPr>
            <a:normAutofit lnSpcReduction="10000"/>
          </a:bodyPr>
          <a:lstStyle/>
          <a:p>
            <a:pPr>
              <a:spcBef>
                <a:spcPts val="0"/>
              </a:spcBef>
            </a:pPr>
            <a:r>
              <a:rPr lang="en-US" sz="1800" b="1" dirty="0"/>
              <a:t>High frequencies (tied to local winds) </a:t>
            </a:r>
            <a:r>
              <a:rPr lang="en-US" sz="1800" dirty="0"/>
              <a:t>attenuated most rapidly in ice</a:t>
            </a:r>
          </a:p>
          <a:p>
            <a:pPr>
              <a:spcBef>
                <a:spcPts val="0"/>
              </a:spcBef>
            </a:pPr>
            <a:r>
              <a:rPr lang="en-US" sz="1800" b="1" dirty="0"/>
              <a:t>Low frequencies (swells)</a:t>
            </a:r>
            <a:r>
              <a:rPr lang="en-US" sz="1800" dirty="0"/>
              <a:t> survive deeper into the ice</a:t>
            </a:r>
          </a:p>
          <a:p>
            <a:pPr>
              <a:spcBef>
                <a:spcPts val="0"/>
              </a:spcBef>
            </a:pPr>
            <a:endParaRPr lang="en-US" sz="1600" dirty="0"/>
          </a:p>
        </p:txBody>
      </p:sp>
      <p:pic>
        <p:nvPicPr>
          <p:cNvPr id="4" name="Picture 2">
            <a:extLst>
              <a:ext uri="{FF2B5EF4-FFF2-40B4-BE49-F238E27FC236}">
                <a16:creationId xmlns:a16="http://schemas.microsoft.com/office/drawing/2014/main" id="{1000543A-2C5A-E811-D19A-24B9496FE7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7" y="1821546"/>
            <a:ext cx="4313444" cy="35073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8C6124E-DE80-259B-9A53-3E6AD284ED1E}"/>
              </a:ext>
            </a:extLst>
          </p:cNvPr>
          <p:cNvSpPr txBox="1"/>
          <p:nvPr/>
        </p:nvSpPr>
        <p:spPr>
          <a:xfrm rot="20264857">
            <a:off x="1409752" y="3805550"/>
            <a:ext cx="2669516" cy="338554"/>
          </a:xfrm>
          <a:prstGeom prst="rect">
            <a:avLst/>
          </a:prstGeom>
          <a:solidFill>
            <a:srgbClr val="DDE7F7">
              <a:alpha val="73333"/>
            </a:srgbClr>
          </a:solidFill>
        </p:spPr>
        <p:txBody>
          <a:bodyPr wrap="square" rtlCol="0">
            <a:spAutoFit/>
          </a:bodyPr>
          <a:lstStyle/>
          <a:p>
            <a:r>
              <a:rPr lang="en-US" sz="1600" b="1" dirty="0">
                <a:latin typeface="Arial" panose="020B0604020202020204" pitchFamily="34" charset="0"/>
                <a:cs typeface="Arial" panose="020B0604020202020204" pitchFamily="34" charset="0"/>
              </a:rPr>
              <a:t>Increasing distance in ice</a:t>
            </a:r>
          </a:p>
        </p:txBody>
      </p:sp>
      <p:sp>
        <p:nvSpPr>
          <p:cNvPr id="6" name="Right Arrow 5">
            <a:extLst>
              <a:ext uri="{FF2B5EF4-FFF2-40B4-BE49-F238E27FC236}">
                <a16:creationId xmlns:a16="http://schemas.microsoft.com/office/drawing/2014/main" id="{53555252-CEBB-33CF-6FD1-19A918CE875D}"/>
              </a:ext>
            </a:extLst>
          </p:cNvPr>
          <p:cNvSpPr/>
          <p:nvPr/>
        </p:nvSpPr>
        <p:spPr bwMode="auto">
          <a:xfrm rot="9504434">
            <a:off x="1577735" y="4127424"/>
            <a:ext cx="2582843" cy="275595"/>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a:ln w="15875">
            <a:headEnd/>
            <a:tailEnd/>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indent="0" algn="ctr" defTabSz="914400" eaLnBrk="1" fontAlgn="base" latinLnBrk="0" hangingPunct="1">
              <a:lnSpc>
                <a:spcPct val="100000"/>
              </a:lnSpc>
              <a:spcBef>
                <a:spcPct val="0"/>
              </a:spcBef>
              <a:spcAft>
                <a:spcPct val="0"/>
              </a:spcAft>
              <a:buClrTx/>
              <a:buSzTx/>
              <a:buFontTx/>
              <a:buNone/>
              <a:tabLst/>
            </a:pPr>
            <a:endParaRPr kumimoji="0" lang="en-US" sz="1800" i="0" u="none" strike="noStrike" kern="0" normalizeH="0" baseline="0" noProof="0" dirty="0">
              <a:solidFill>
                <a:srgbClr val="000000"/>
              </a:solidFill>
              <a:uLnTx/>
              <a:uFillTx/>
              <a:latin typeface="Palatino Linotype" pitchFamily="18" charset="0"/>
            </a:endParaRPr>
          </a:p>
        </p:txBody>
      </p:sp>
      <p:sp>
        <p:nvSpPr>
          <p:cNvPr id="7" name="TextBox 6">
            <a:extLst>
              <a:ext uri="{FF2B5EF4-FFF2-40B4-BE49-F238E27FC236}">
                <a16:creationId xmlns:a16="http://schemas.microsoft.com/office/drawing/2014/main" id="{9BC3B181-0FFC-ECF8-0A52-BFDB97DCA9AF}"/>
              </a:ext>
            </a:extLst>
          </p:cNvPr>
          <p:cNvSpPr txBox="1"/>
          <p:nvPr/>
        </p:nvSpPr>
        <p:spPr>
          <a:xfrm>
            <a:off x="2202915" y="1959084"/>
            <a:ext cx="2669516"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Initial incident spectrum</a:t>
            </a:r>
          </a:p>
        </p:txBody>
      </p:sp>
      <p:cxnSp>
        <p:nvCxnSpPr>
          <p:cNvPr id="8" name="Elbow Connector 7">
            <a:extLst>
              <a:ext uri="{FF2B5EF4-FFF2-40B4-BE49-F238E27FC236}">
                <a16:creationId xmlns:a16="http://schemas.microsoft.com/office/drawing/2014/main" id="{D11767EE-22D0-B986-F592-D8E073C25FB1}"/>
              </a:ext>
            </a:extLst>
          </p:cNvPr>
          <p:cNvCxnSpPr/>
          <p:nvPr/>
        </p:nvCxnSpPr>
        <p:spPr>
          <a:xfrm rot="5400000">
            <a:off x="1925828" y="2257189"/>
            <a:ext cx="430252" cy="172597"/>
          </a:xfrm>
          <a:prstGeom prst="bentConnector3">
            <a:avLst>
              <a:gd name="adj1" fmla="val 318"/>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EF136376-3E71-46BA-424F-CF9B00D9D2A3}"/>
              </a:ext>
            </a:extLst>
          </p:cNvPr>
          <p:cNvSpPr txBox="1">
            <a:spLocks/>
          </p:cNvSpPr>
          <p:nvPr/>
        </p:nvSpPr>
        <p:spPr>
          <a:xfrm>
            <a:off x="5165227" y="1420802"/>
            <a:ext cx="3766457" cy="647516"/>
          </a:xfrm>
          <a:prstGeom prst="rect">
            <a:avLst/>
          </a:prstGeom>
        </p:spPr>
        <p:txBody>
          <a:bodyPr vert="horz" lIns="91440" tIns="45720" rIns="91440" bIns="45720" rtlCol="0" anchor="ctr">
            <a:normAutofit fontScale="97500"/>
          </a:bodyPr>
          <a:lstStyle>
            <a:lvl1pPr algn="l" defTabSz="914400" rtl="0" eaLnBrk="1" latinLnBrk="0" hangingPunct="1">
              <a:lnSpc>
                <a:spcPct val="110000"/>
              </a:lnSpc>
              <a:spcBef>
                <a:spcPct val="0"/>
              </a:spcBef>
              <a:buNone/>
              <a:defRPr sz="4000" b="1" kern="1200" baseline="0">
                <a:solidFill>
                  <a:schemeClr val="accent3">
                    <a:lumMod val="50000"/>
                  </a:schemeClr>
                </a:solidFill>
                <a:latin typeface="Arial" panose="020B0604020202020204" pitchFamily="34" charset="0"/>
                <a:ea typeface="Verdana" panose="020B0604030504040204" pitchFamily="34" charset="0"/>
                <a:cs typeface="Arial" panose="020B0604020202020204" pitchFamily="34" charset="0"/>
              </a:defRPr>
            </a:lvl1pPr>
          </a:lstStyle>
          <a:p>
            <a:r>
              <a:rPr lang="en-US" sz="2000" dirty="0"/>
              <a:t>Observations</a:t>
            </a:r>
          </a:p>
        </p:txBody>
      </p:sp>
      <p:pic>
        <p:nvPicPr>
          <p:cNvPr id="10" name="Picture 9">
            <a:extLst>
              <a:ext uri="{FF2B5EF4-FFF2-40B4-BE49-F238E27FC236}">
                <a16:creationId xmlns:a16="http://schemas.microsoft.com/office/drawing/2014/main" id="{F60FB7DB-34B8-3801-3AA7-CA8448E9932A}"/>
              </a:ext>
            </a:extLst>
          </p:cNvPr>
          <p:cNvPicPr>
            <a:picLocks noChangeAspect="1"/>
          </p:cNvPicPr>
          <p:nvPr/>
        </p:nvPicPr>
        <p:blipFill rotWithShape="1">
          <a:blip r:embed="rId3"/>
          <a:srcRect l="35799" t="33544" b="32580"/>
          <a:stretch/>
        </p:blipFill>
        <p:spPr>
          <a:xfrm>
            <a:off x="5020691" y="2037055"/>
            <a:ext cx="6799704" cy="3291887"/>
          </a:xfrm>
          <a:prstGeom prst="rect">
            <a:avLst/>
          </a:prstGeom>
          <a:noFill/>
        </p:spPr>
      </p:pic>
      <p:sp>
        <p:nvSpPr>
          <p:cNvPr id="11" name="Content Placeholder 2">
            <a:extLst>
              <a:ext uri="{FF2B5EF4-FFF2-40B4-BE49-F238E27FC236}">
                <a16:creationId xmlns:a16="http://schemas.microsoft.com/office/drawing/2014/main" id="{C168EC05-8432-F5C3-8EC1-A58C62A429A5}"/>
              </a:ext>
            </a:extLst>
          </p:cNvPr>
          <p:cNvSpPr txBox="1">
            <a:spLocks/>
          </p:cNvSpPr>
          <p:nvPr/>
        </p:nvSpPr>
        <p:spPr>
          <a:xfrm>
            <a:off x="7196759" y="1759029"/>
            <a:ext cx="1981200" cy="369332"/>
          </a:xfrm>
          <a:prstGeom prst="rect">
            <a:avLst/>
          </a:prstGeom>
        </p:spPr>
        <p:txBody>
          <a:bodyPr vert="horz" lIns="0" tIns="0" rIns="0" bIns="0" rtlCol="0">
            <a:noAutofit/>
          </a:bodyPr>
          <a:lstStyle>
            <a:lvl1pPr marL="174625" indent="-174625" algn="l" defTabSz="914400" rtl="0" eaLnBrk="1" latinLnBrk="0" hangingPunct="1">
              <a:spcBef>
                <a:spcPts val="0"/>
              </a:spcBef>
              <a:spcAft>
                <a:spcPts val="800"/>
              </a:spcAft>
              <a:buClr>
                <a:schemeClr val="tx2"/>
              </a:buClr>
              <a:buFont typeface="Wingdings" charset="2"/>
              <a:buChar char="§"/>
              <a:tabLst/>
              <a:defRPr sz="1500" kern="1200" spc="20">
                <a:solidFill>
                  <a:schemeClr val="accent4"/>
                </a:solidFill>
                <a:latin typeface="Arial"/>
                <a:ea typeface="+mn-ea"/>
                <a:cs typeface="Arial"/>
              </a:defRPr>
            </a:lvl1pPr>
            <a:lvl2pPr marL="460375" indent="-204788" algn="l" defTabSz="914400" rtl="0" eaLnBrk="1" latinLnBrk="0" hangingPunct="1">
              <a:spcBef>
                <a:spcPts val="0"/>
              </a:spcBef>
              <a:spcAft>
                <a:spcPts val="800"/>
              </a:spcAft>
              <a:buClr>
                <a:schemeClr val="tx2"/>
              </a:buClr>
              <a:buFont typeface=".HelveticaNeueDeskInterface-Regular" charset="-120"/>
              <a:buChar char="–"/>
              <a:tabLst/>
              <a:defRPr sz="1500" kern="1200" spc="20">
                <a:solidFill>
                  <a:schemeClr val="accent4"/>
                </a:solidFill>
                <a:latin typeface="Arial"/>
                <a:ea typeface="+mn-ea"/>
                <a:cs typeface="Arial"/>
              </a:defRPr>
            </a:lvl2pPr>
            <a:lvl3pPr marL="801688" indent="-153988" algn="l" defTabSz="914400" rtl="0" eaLnBrk="1" latinLnBrk="0" hangingPunct="1">
              <a:spcBef>
                <a:spcPts val="0"/>
              </a:spcBef>
              <a:spcAft>
                <a:spcPts val="800"/>
              </a:spcAft>
              <a:buClr>
                <a:schemeClr val="tx2"/>
              </a:buClr>
              <a:buSzPct val="85000"/>
              <a:buFont typeface="Wingdings" charset="2"/>
              <a:buChar char="§"/>
              <a:tabLst/>
              <a:defRPr sz="1200" kern="1200" spc="20">
                <a:solidFill>
                  <a:schemeClr val="accent4"/>
                </a:solidFill>
                <a:latin typeface="Arial"/>
                <a:ea typeface="+mn-ea"/>
                <a:cs typeface="Arial"/>
              </a:defRPr>
            </a:lvl3pPr>
            <a:lvl4pPr marL="1143000" indent="-171450" algn="l" defTabSz="914400" rtl="0" eaLnBrk="1" latinLnBrk="0" hangingPunct="1">
              <a:spcBef>
                <a:spcPts val="0"/>
              </a:spcBef>
              <a:spcAft>
                <a:spcPts val="800"/>
              </a:spcAft>
              <a:buClr>
                <a:schemeClr val="tx2"/>
              </a:buClr>
              <a:buSzPct val="66000"/>
              <a:buFont typeface=".HelveticaNeueDeskInterface-Regular" charset="-120"/>
              <a:buChar char="–"/>
              <a:tabLst/>
              <a:defRPr sz="1200" kern="1200" spc="20">
                <a:solidFill>
                  <a:schemeClr val="accent4"/>
                </a:solidFill>
                <a:latin typeface="Arial"/>
                <a:ea typeface="+mn-ea"/>
                <a:cs typeface="Arial"/>
              </a:defRPr>
            </a:lvl4pPr>
            <a:lvl5pPr marL="1552575" indent="-174625" algn="l" defTabSz="914400" rtl="0" eaLnBrk="1" latinLnBrk="0" hangingPunct="1">
              <a:spcBef>
                <a:spcPts val="0"/>
              </a:spcBef>
              <a:spcAft>
                <a:spcPts val="800"/>
              </a:spcAft>
              <a:buClr>
                <a:schemeClr val="tx2"/>
              </a:buClr>
              <a:buSzPct val="85000"/>
              <a:buFont typeface="Wingdings" charset="2"/>
              <a:buChar char="§"/>
              <a:tabLst/>
              <a:defRPr sz="1200" kern="1200" spc="20">
                <a:solidFill>
                  <a:schemeClr val="accent4"/>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None/>
            </a:pPr>
            <a:r>
              <a:rPr lang="en-US" sz="1800" b="1" dirty="0">
                <a:solidFill>
                  <a:srgbClr val="FF9300"/>
                </a:solidFill>
              </a:rPr>
              <a:t>0-100 km</a:t>
            </a:r>
          </a:p>
        </p:txBody>
      </p:sp>
      <p:sp>
        <p:nvSpPr>
          <p:cNvPr id="12" name="Content Placeholder 2">
            <a:extLst>
              <a:ext uri="{FF2B5EF4-FFF2-40B4-BE49-F238E27FC236}">
                <a16:creationId xmlns:a16="http://schemas.microsoft.com/office/drawing/2014/main" id="{37D46198-60F4-DE25-6423-915BFB1A6A4A}"/>
              </a:ext>
            </a:extLst>
          </p:cNvPr>
          <p:cNvSpPr txBox="1">
            <a:spLocks/>
          </p:cNvSpPr>
          <p:nvPr/>
        </p:nvSpPr>
        <p:spPr>
          <a:xfrm>
            <a:off x="8814454" y="1721946"/>
            <a:ext cx="1981200" cy="369332"/>
          </a:xfrm>
          <a:prstGeom prst="rect">
            <a:avLst/>
          </a:prstGeom>
        </p:spPr>
        <p:txBody>
          <a:bodyPr vert="horz" lIns="0" tIns="0" rIns="0" bIns="0" rtlCol="0">
            <a:noAutofit/>
          </a:bodyPr>
          <a:lstStyle>
            <a:lvl1pPr marL="174625" indent="-174625" algn="l" defTabSz="914400" rtl="0" eaLnBrk="1" latinLnBrk="0" hangingPunct="1">
              <a:spcBef>
                <a:spcPts val="0"/>
              </a:spcBef>
              <a:spcAft>
                <a:spcPts val="800"/>
              </a:spcAft>
              <a:buClr>
                <a:schemeClr val="tx2"/>
              </a:buClr>
              <a:buFont typeface="Wingdings" charset="2"/>
              <a:buChar char="§"/>
              <a:tabLst/>
              <a:defRPr sz="1500" kern="1200" spc="20">
                <a:solidFill>
                  <a:schemeClr val="accent4"/>
                </a:solidFill>
                <a:latin typeface="Arial"/>
                <a:ea typeface="+mn-ea"/>
                <a:cs typeface="Arial"/>
              </a:defRPr>
            </a:lvl1pPr>
            <a:lvl2pPr marL="460375" indent="-204788" algn="l" defTabSz="914400" rtl="0" eaLnBrk="1" latinLnBrk="0" hangingPunct="1">
              <a:spcBef>
                <a:spcPts val="0"/>
              </a:spcBef>
              <a:spcAft>
                <a:spcPts val="800"/>
              </a:spcAft>
              <a:buClr>
                <a:schemeClr val="tx2"/>
              </a:buClr>
              <a:buFont typeface=".HelveticaNeueDeskInterface-Regular" charset="-120"/>
              <a:buChar char="–"/>
              <a:tabLst/>
              <a:defRPr sz="1500" kern="1200" spc="20">
                <a:solidFill>
                  <a:schemeClr val="accent4"/>
                </a:solidFill>
                <a:latin typeface="Arial"/>
                <a:ea typeface="+mn-ea"/>
                <a:cs typeface="Arial"/>
              </a:defRPr>
            </a:lvl2pPr>
            <a:lvl3pPr marL="801688" indent="-153988" algn="l" defTabSz="914400" rtl="0" eaLnBrk="1" latinLnBrk="0" hangingPunct="1">
              <a:spcBef>
                <a:spcPts val="0"/>
              </a:spcBef>
              <a:spcAft>
                <a:spcPts val="800"/>
              </a:spcAft>
              <a:buClr>
                <a:schemeClr val="tx2"/>
              </a:buClr>
              <a:buSzPct val="85000"/>
              <a:buFont typeface="Wingdings" charset="2"/>
              <a:buChar char="§"/>
              <a:tabLst/>
              <a:defRPr sz="1200" kern="1200" spc="20">
                <a:solidFill>
                  <a:schemeClr val="accent4"/>
                </a:solidFill>
                <a:latin typeface="Arial"/>
                <a:ea typeface="+mn-ea"/>
                <a:cs typeface="Arial"/>
              </a:defRPr>
            </a:lvl3pPr>
            <a:lvl4pPr marL="1143000" indent="-171450" algn="l" defTabSz="914400" rtl="0" eaLnBrk="1" latinLnBrk="0" hangingPunct="1">
              <a:spcBef>
                <a:spcPts val="0"/>
              </a:spcBef>
              <a:spcAft>
                <a:spcPts val="800"/>
              </a:spcAft>
              <a:buClr>
                <a:schemeClr val="tx2"/>
              </a:buClr>
              <a:buSzPct val="66000"/>
              <a:buFont typeface=".HelveticaNeueDeskInterface-Regular" charset="-120"/>
              <a:buChar char="–"/>
              <a:tabLst/>
              <a:defRPr sz="1200" kern="1200" spc="20">
                <a:solidFill>
                  <a:schemeClr val="accent4"/>
                </a:solidFill>
                <a:latin typeface="Arial"/>
                <a:ea typeface="+mn-ea"/>
                <a:cs typeface="Arial"/>
              </a:defRPr>
            </a:lvl4pPr>
            <a:lvl5pPr marL="1552575" indent="-174625" algn="l" defTabSz="914400" rtl="0" eaLnBrk="1" latinLnBrk="0" hangingPunct="1">
              <a:spcBef>
                <a:spcPts val="0"/>
              </a:spcBef>
              <a:spcAft>
                <a:spcPts val="800"/>
              </a:spcAft>
              <a:buClr>
                <a:schemeClr val="tx2"/>
              </a:buClr>
              <a:buSzPct val="85000"/>
              <a:buFont typeface="Wingdings" charset="2"/>
              <a:buChar char="§"/>
              <a:tabLst/>
              <a:defRPr sz="1200" kern="1200" spc="20">
                <a:solidFill>
                  <a:schemeClr val="accent4"/>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None/>
            </a:pPr>
            <a:r>
              <a:rPr lang="en-US" sz="1800" b="1" dirty="0">
                <a:solidFill>
                  <a:schemeClr val="accent6"/>
                </a:solidFill>
              </a:rPr>
              <a:t>100+ km</a:t>
            </a:r>
          </a:p>
        </p:txBody>
      </p:sp>
      <p:sp>
        <p:nvSpPr>
          <p:cNvPr id="13" name="TextBox 12">
            <a:extLst>
              <a:ext uri="{FF2B5EF4-FFF2-40B4-BE49-F238E27FC236}">
                <a16:creationId xmlns:a16="http://schemas.microsoft.com/office/drawing/2014/main" id="{557B20C7-988C-7E0A-DF6D-BF97BC7D8059}"/>
              </a:ext>
            </a:extLst>
          </p:cNvPr>
          <p:cNvSpPr txBox="1"/>
          <p:nvPr/>
        </p:nvSpPr>
        <p:spPr>
          <a:xfrm>
            <a:off x="5512176" y="5489391"/>
            <a:ext cx="2978682" cy="1200329"/>
          </a:xfrm>
          <a:prstGeom prst="rect">
            <a:avLst/>
          </a:prstGeom>
          <a:noFill/>
        </p:spPr>
        <p:txBody>
          <a:bodyPr wrap="square" rtlCol="0">
            <a:spAutoFit/>
          </a:bodyPr>
          <a:lstStyle/>
          <a:p>
            <a:r>
              <a:rPr lang="en-US" sz="2400" dirty="0">
                <a:solidFill>
                  <a:srgbClr val="EFA500"/>
                </a:solidFill>
                <a:latin typeface="Arial" panose="020B0604020202020204" pitchFamily="34" charset="0"/>
                <a:cs typeface="Arial" panose="020B0604020202020204" pitchFamily="34" charset="0"/>
              </a:rPr>
              <a:t>Mixture of swell + local wind waves</a:t>
            </a:r>
          </a:p>
          <a:p>
            <a:endParaRPr lang="en-US" sz="24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0BE1F7A5-9497-E524-83C8-1362B11FB090}"/>
              </a:ext>
            </a:extLst>
          </p:cNvPr>
          <p:cNvSpPr txBox="1"/>
          <p:nvPr/>
        </p:nvSpPr>
        <p:spPr>
          <a:xfrm>
            <a:off x="8931684" y="5231773"/>
            <a:ext cx="2782597" cy="1200329"/>
          </a:xfrm>
          <a:prstGeom prst="rect">
            <a:avLst/>
          </a:prstGeom>
          <a:noFill/>
        </p:spPr>
        <p:txBody>
          <a:bodyPr wrap="square">
            <a:spAutoFit/>
          </a:bodyPr>
          <a:lstStyle/>
          <a:p>
            <a:r>
              <a:rPr lang="en-US" sz="2400" dirty="0">
                <a:solidFill>
                  <a:schemeClr val="accent6"/>
                </a:solidFill>
                <a:latin typeface="Arial" panose="020B0604020202020204" pitchFamily="34" charset="0"/>
                <a:cs typeface="Arial" panose="020B0604020202020204" pitchFamily="34" charset="0"/>
              </a:rPr>
              <a:t>Follows power law for fetch-limited local wind waves</a:t>
            </a:r>
          </a:p>
        </p:txBody>
      </p:sp>
      <p:sp>
        <p:nvSpPr>
          <p:cNvPr id="16" name="TextBox 15">
            <a:extLst>
              <a:ext uri="{FF2B5EF4-FFF2-40B4-BE49-F238E27FC236}">
                <a16:creationId xmlns:a16="http://schemas.microsoft.com/office/drawing/2014/main" id="{2255A6F2-4193-FA6A-C5C9-16275BA3E27E}"/>
              </a:ext>
            </a:extLst>
          </p:cNvPr>
          <p:cNvSpPr txBox="1"/>
          <p:nvPr/>
        </p:nvSpPr>
        <p:spPr>
          <a:xfrm>
            <a:off x="4855786" y="6444802"/>
            <a:ext cx="6778202" cy="405367"/>
          </a:xfrm>
          <a:prstGeom prst="rect">
            <a:avLst/>
          </a:prstGeom>
          <a:noFill/>
        </p:spPr>
        <p:txBody>
          <a:bodyPr wrap="square" rtlCol="0">
            <a:spAutoFit/>
          </a:bodyPr>
          <a:lstStyle/>
          <a:p>
            <a:pPr algn="r">
              <a:lnSpc>
                <a:spcPct val="120000"/>
              </a:lnSpc>
            </a:pPr>
            <a:r>
              <a:rPr lang="en-US" b="1" dirty="0">
                <a:solidFill>
                  <a:schemeClr val="accent3">
                    <a:lumMod val="75000"/>
                  </a:schemeClr>
                </a:solidFill>
                <a:latin typeface="Helvetica" pitchFamily="2" charset="0"/>
                <a:cs typeface="Arial" panose="020B0604020202020204" pitchFamily="34" charset="0"/>
              </a:rPr>
              <a:t>Cooper, Roach, Thomson, Brenner, Smith &amp; </a:t>
            </a:r>
            <a:r>
              <a:rPr lang="en-US" b="1" dirty="0" err="1">
                <a:solidFill>
                  <a:schemeClr val="accent3">
                    <a:lumMod val="75000"/>
                  </a:schemeClr>
                </a:solidFill>
                <a:latin typeface="Helvetica" pitchFamily="2" charset="0"/>
                <a:cs typeface="Arial" panose="020B0604020202020204" pitchFamily="34" charset="0"/>
              </a:rPr>
              <a:t>Bitz</a:t>
            </a:r>
            <a:r>
              <a:rPr lang="en-US" b="1" dirty="0">
                <a:solidFill>
                  <a:schemeClr val="accent3">
                    <a:lumMod val="75000"/>
                  </a:schemeClr>
                </a:solidFill>
                <a:latin typeface="Helvetica" pitchFamily="2" charset="0"/>
                <a:cs typeface="Arial" panose="020B0604020202020204" pitchFamily="34" charset="0"/>
              </a:rPr>
              <a:t> (2022)</a:t>
            </a:r>
          </a:p>
        </p:txBody>
      </p:sp>
      <p:pic>
        <p:nvPicPr>
          <p:cNvPr id="17" name="Picture 16">
            <a:extLst>
              <a:ext uri="{FF2B5EF4-FFF2-40B4-BE49-F238E27FC236}">
                <a16:creationId xmlns:a16="http://schemas.microsoft.com/office/drawing/2014/main" id="{A1FC7A85-7DBC-E84A-A20A-868FB154C27B}"/>
              </a:ext>
            </a:extLst>
          </p:cNvPr>
          <p:cNvPicPr>
            <a:picLocks noChangeAspect="1"/>
          </p:cNvPicPr>
          <p:nvPr/>
        </p:nvPicPr>
        <p:blipFill rotWithShape="1">
          <a:blip r:embed="rId4"/>
          <a:srcRect l="31718" t="7880" r="37534"/>
          <a:stretch/>
        </p:blipFill>
        <p:spPr>
          <a:xfrm>
            <a:off x="10242689" y="145546"/>
            <a:ext cx="1829309" cy="1676000"/>
          </a:xfrm>
          <a:prstGeom prst="rect">
            <a:avLst/>
          </a:prstGeom>
        </p:spPr>
      </p:pic>
      <p:sp>
        <p:nvSpPr>
          <p:cNvPr id="18" name="TextBox 17">
            <a:extLst>
              <a:ext uri="{FF2B5EF4-FFF2-40B4-BE49-F238E27FC236}">
                <a16:creationId xmlns:a16="http://schemas.microsoft.com/office/drawing/2014/main" id="{276AB94C-8F67-344A-97D1-50BDC174AA38}"/>
              </a:ext>
            </a:extLst>
          </p:cNvPr>
          <p:cNvSpPr txBox="1"/>
          <p:nvPr/>
        </p:nvSpPr>
        <p:spPr>
          <a:xfrm rot="16200000">
            <a:off x="-779333" y="3253657"/>
            <a:ext cx="2397259" cy="369332"/>
          </a:xfrm>
          <a:prstGeom prst="rect">
            <a:avLst/>
          </a:prstGeom>
          <a:solidFill>
            <a:schemeClr val="bg1"/>
          </a:solidFill>
        </p:spPr>
        <p:txBody>
          <a:bodyPr wrap="none" rtlCol="0">
            <a:spAutoFit/>
          </a:bodyPr>
          <a:lstStyle/>
          <a:p>
            <a:r>
              <a:rPr lang="en-US" dirty="0"/>
              <a:t>Wave Energy (m</a:t>
            </a:r>
            <a:r>
              <a:rPr lang="en-US" baseline="30000" dirty="0"/>
              <a:t>2</a:t>
            </a:r>
            <a:r>
              <a:rPr lang="en-US" dirty="0"/>
              <a:t> Hz</a:t>
            </a:r>
            <a:r>
              <a:rPr lang="en-US" baseline="30000" dirty="0"/>
              <a:t>-1</a:t>
            </a:r>
            <a:r>
              <a:rPr lang="en-US" dirty="0"/>
              <a:t>)</a:t>
            </a:r>
          </a:p>
        </p:txBody>
      </p:sp>
      <p:sp>
        <p:nvSpPr>
          <p:cNvPr id="14" name="TextBox 13">
            <a:extLst>
              <a:ext uri="{FF2B5EF4-FFF2-40B4-BE49-F238E27FC236}">
                <a16:creationId xmlns:a16="http://schemas.microsoft.com/office/drawing/2014/main" id="{A7FE235B-EA0E-0C42-B291-8F4B5699035E}"/>
              </a:ext>
            </a:extLst>
          </p:cNvPr>
          <p:cNvSpPr txBox="1"/>
          <p:nvPr/>
        </p:nvSpPr>
        <p:spPr>
          <a:xfrm>
            <a:off x="234629" y="35416"/>
            <a:ext cx="9917555" cy="1477328"/>
          </a:xfrm>
          <a:prstGeom prst="rect">
            <a:avLst/>
          </a:prstGeom>
          <a:noFill/>
        </p:spPr>
        <p:txBody>
          <a:bodyPr wrap="square" rtlCol="0">
            <a:spAutoFit/>
          </a:bodyPr>
          <a:lstStyle/>
          <a:p>
            <a:r>
              <a:rPr lang="en-US" dirty="0"/>
              <a:t>Observations say that there are wind waves in sea ice even at 100 km into the ice. They can’t be propagating in from outside the ice since they’d be attenuated after a few tens of km. They must be locally generated. That means we should have wind wave input and sea ice attenuation simultaneously, in the same grid cell. This happens in WW3 but the numerical solution was over damping. The model matched the expectation below, and disagreed with the observations </a:t>
            </a:r>
          </a:p>
        </p:txBody>
      </p:sp>
    </p:spTree>
    <p:extLst>
      <p:ext uri="{BB962C8B-B14F-4D97-AF65-F5344CB8AC3E}">
        <p14:creationId xmlns:p14="http://schemas.microsoft.com/office/powerpoint/2010/main" val="3324029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ECE0DD-84B8-A54A-89C7-CCCF2607FB3C}"/>
              </a:ext>
            </a:extLst>
          </p:cNvPr>
          <p:cNvSpPr txBox="1"/>
          <p:nvPr/>
        </p:nvSpPr>
        <p:spPr>
          <a:xfrm>
            <a:off x="767061" y="98449"/>
            <a:ext cx="10087405" cy="175432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Case D, has wind energy input and less sea ice attenuation, so it should be net growing. Hence permitting denominator limiting will force             for both Split and Merged. Below we show examples of permitting or eliminating denominator limiting.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Merged is always pretty accurate, and it is fantastic when </a:t>
            </a:r>
            <a:r>
              <a:rPr lang="en-US" dirty="0" err="1">
                <a:latin typeface="Arial" panose="020B0604020202020204" pitchFamily="34" charset="0"/>
                <a:cs typeface="Arial" panose="020B0604020202020204" pitchFamily="34" charset="0"/>
              </a:rPr>
              <a:t>subcycling</a:t>
            </a:r>
            <a:r>
              <a:rPr lang="en-US" dirty="0">
                <a:latin typeface="Arial" panose="020B0604020202020204" pitchFamily="34" charset="0"/>
                <a:cs typeface="Arial" panose="020B0604020202020204" pitchFamily="34" charset="0"/>
              </a:rPr>
              <a:t> is employed. Though in retrospect, we don’t recommend </a:t>
            </a:r>
            <a:r>
              <a:rPr lang="en-US" dirty="0" err="1">
                <a:latin typeface="Arial" panose="020B0604020202020204" pitchFamily="34" charset="0"/>
                <a:cs typeface="Arial" panose="020B0604020202020204" pitchFamily="34" charset="0"/>
              </a:rPr>
              <a:t>subcycling</a:t>
            </a:r>
            <a:r>
              <a:rPr lang="en-US" dirty="0">
                <a:latin typeface="Arial" panose="020B0604020202020204" pitchFamily="34" charset="0"/>
                <a:cs typeface="Arial" panose="020B0604020202020204" pitchFamily="34" charset="0"/>
              </a:rPr>
              <a:t> since it is too costly. </a:t>
            </a:r>
          </a:p>
        </p:txBody>
      </p:sp>
      <p:pic>
        <p:nvPicPr>
          <p:cNvPr id="8" name="Picture 7">
            <a:extLst>
              <a:ext uri="{FF2B5EF4-FFF2-40B4-BE49-F238E27FC236}">
                <a16:creationId xmlns:a16="http://schemas.microsoft.com/office/drawing/2014/main" id="{E2348265-0D70-5D4D-9F0D-188C653F4DE2}"/>
              </a:ext>
            </a:extLst>
          </p:cNvPr>
          <p:cNvPicPr>
            <a:picLocks noChangeAspect="1"/>
          </p:cNvPicPr>
          <p:nvPr/>
        </p:nvPicPr>
        <p:blipFill>
          <a:blip r:embed="rId2"/>
          <a:stretch>
            <a:fillRect/>
          </a:stretch>
        </p:blipFill>
        <p:spPr>
          <a:xfrm>
            <a:off x="1519198" y="2074460"/>
            <a:ext cx="8824689" cy="4412345"/>
          </a:xfrm>
          <a:prstGeom prst="rect">
            <a:avLst/>
          </a:prstGeom>
        </p:spPr>
      </p:pic>
      <p:pic>
        <p:nvPicPr>
          <p:cNvPr id="9" name="Picture 8">
            <a:extLst>
              <a:ext uri="{FF2B5EF4-FFF2-40B4-BE49-F238E27FC236}">
                <a16:creationId xmlns:a16="http://schemas.microsoft.com/office/drawing/2014/main" id="{F3911A73-96FC-C341-851D-16AA8720FA6E}"/>
              </a:ext>
            </a:extLst>
          </p:cNvPr>
          <p:cNvPicPr>
            <a:picLocks noChangeAspect="1"/>
          </p:cNvPicPr>
          <p:nvPr/>
        </p:nvPicPr>
        <p:blipFill>
          <a:blip r:embed="rId3"/>
          <a:stretch>
            <a:fillRect/>
          </a:stretch>
        </p:blipFill>
        <p:spPr>
          <a:xfrm>
            <a:off x="5029402" y="434523"/>
            <a:ext cx="607285" cy="200404"/>
          </a:xfrm>
          <a:prstGeom prst="rect">
            <a:avLst/>
          </a:prstGeom>
        </p:spPr>
      </p:pic>
    </p:spTree>
    <p:extLst>
      <p:ext uri="{BB962C8B-B14F-4D97-AF65-F5344CB8AC3E}">
        <p14:creationId xmlns:p14="http://schemas.microsoft.com/office/powerpoint/2010/main" val="2496026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ECE0DD-84B8-A54A-89C7-CCCF2607FB3C}"/>
              </a:ext>
            </a:extLst>
          </p:cNvPr>
          <p:cNvSpPr txBox="1"/>
          <p:nvPr/>
        </p:nvSpPr>
        <p:spPr>
          <a:xfrm>
            <a:off x="1537255" y="722605"/>
            <a:ext cx="8616680" cy="286232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Overall conclusion – The new Merged solution is great, even with the current choice for epsilon and no </a:t>
            </a:r>
            <a:r>
              <a:rPr lang="en-US" dirty="0" err="1">
                <a:latin typeface="Arial" panose="020B0604020202020204" pitchFamily="34" charset="0"/>
                <a:cs typeface="Arial" panose="020B0604020202020204" pitchFamily="34" charset="0"/>
              </a:rPr>
              <a:t>subcyling</a:t>
            </a:r>
            <a:r>
              <a:rPr lang="en-US" dirty="0">
                <a:latin typeface="Arial" panose="020B0604020202020204" pitchFamily="34" charset="0"/>
                <a:cs typeface="Arial" panose="020B0604020202020204" pitchFamily="34" charset="0"/>
              </a:rPr>
              <a:t> permitted in WW3.</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We don’t understand why epsilon is set to 1 instead of 0.5 since the denominator limiter prevents excess growth either way. We recommend changing epsilon to 0.5 and keeping the denominator limiting. However, this is far less important than Merging, and we don’t want this recommendation to distract from our #1 message.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Please Merge! </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3086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217F85-181D-8B4F-9C28-DB4DD95D4DDA}"/>
              </a:ext>
            </a:extLst>
          </p:cNvPr>
          <p:cNvSpPr txBox="1"/>
          <p:nvPr/>
        </p:nvSpPr>
        <p:spPr>
          <a:xfrm>
            <a:off x="1176960" y="297180"/>
            <a:ext cx="6667466"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Back to results from CESM3: Timing and Other Stuff</a:t>
            </a:r>
          </a:p>
        </p:txBody>
      </p:sp>
      <p:graphicFrame>
        <p:nvGraphicFramePr>
          <p:cNvPr id="5" name="Table 4">
            <a:extLst>
              <a:ext uri="{FF2B5EF4-FFF2-40B4-BE49-F238E27FC236}">
                <a16:creationId xmlns:a16="http://schemas.microsoft.com/office/drawing/2014/main" id="{DBB50BE6-FEDA-4645-A191-95AF46134A70}"/>
              </a:ext>
            </a:extLst>
          </p:cNvPr>
          <p:cNvGraphicFramePr>
            <a:graphicFrameLocks noGrp="1"/>
          </p:cNvGraphicFramePr>
          <p:nvPr>
            <p:extLst>
              <p:ext uri="{D42A27DB-BD31-4B8C-83A1-F6EECF244321}">
                <p14:modId xmlns:p14="http://schemas.microsoft.com/office/powerpoint/2010/main" val="1322773787"/>
              </p:ext>
            </p:extLst>
          </p:nvPr>
        </p:nvGraphicFramePr>
        <p:xfrm>
          <a:off x="2010484" y="1179898"/>
          <a:ext cx="3251200" cy="40233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430861716"/>
                    </a:ext>
                  </a:extLst>
                </a:gridCol>
                <a:gridCol w="1625600">
                  <a:extLst>
                    <a:ext uri="{9D8B030D-6E8A-4147-A177-3AD203B41FA5}">
                      <a16:colId xmlns:a16="http://schemas.microsoft.com/office/drawing/2014/main" val="3296706112"/>
                    </a:ext>
                  </a:extLst>
                </a:gridCol>
              </a:tblGrid>
              <a:tr h="370840">
                <a:tc>
                  <a:txBody>
                    <a:bodyPr/>
                    <a:lstStyle/>
                    <a:p>
                      <a:r>
                        <a:rPr lang="en-US" dirty="0">
                          <a:latin typeface="Calibri" panose="020F0502020204030204" pitchFamily="34" charset="0"/>
                          <a:cs typeface="Calibri" panose="020F0502020204030204" pitchFamily="34" charset="0"/>
                        </a:rPr>
                        <a:t>Experiment</a:t>
                      </a:r>
                    </a:p>
                  </a:txBody>
                  <a:tcPr/>
                </a:tc>
                <a:tc>
                  <a:txBody>
                    <a:bodyPr/>
                    <a:lstStyle/>
                    <a:p>
                      <a:r>
                        <a:rPr lang="en-US" dirty="0">
                          <a:latin typeface="Calibri" panose="020F0502020204030204" pitchFamily="34" charset="0"/>
                          <a:cs typeface="Calibri" panose="020F0502020204030204" pitchFamily="34" charset="0"/>
                        </a:rPr>
                        <a:t>Timing (s/</a:t>
                      </a:r>
                      <a:r>
                        <a:rPr lang="en-US" dirty="0" err="1">
                          <a:latin typeface="Calibri" panose="020F0502020204030204" pitchFamily="34" charset="0"/>
                          <a:cs typeface="Calibri" panose="020F0502020204030204" pitchFamily="34" charset="0"/>
                        </a:rPr>
                        <a:t>mday</a:t>
                      </a:r>
                      <a:r>
                        <a:rPr lang="en-US"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452664572"/>
                  </a:ext>
                </a:extLst>
              </a:tr>
              <a:tr h="370840">
                <a:tc>
                  <a:txBody>
                    <a:bodyPr/>
                    <a:lstStyle/>
                    <a:p>
                      <a:r>
                        <a:rPr lang="en-US" dirty="0">
                          <a:latin typeface="Calibri" panose="020F0502020204030204" pitchFamily="34" charset="0"/>
                          <a:cs typeface="Calibri" panose="020F0502020204030204" pitchFamily="34" charset="0"/>
                        </a:rPr>
                        <a:t>Original WW3 </a:t>
                      </a:r>
                      <a:r>
                        <a:rPr lang="en-US" dirty="0" err="1">
                          <a:latin typeface="Calibri" panose="020F0502020204030204" pitchFamily="34" charset="0"/>
                          <a:cs typeface="Calibri" panose="020F0502020204030204" pitchFamily="34" charset="0"/>
                        </a:rPr>
                        <a:t>numerics</a:t>
                      </a:r>
                      <a:endParaRPr lang="en-US" dirty="0">
                        <a:latin typeface="Calibri" panose="020F0502020204030204" pitchFamily="34" charset="0"/>
                        <a:cs typeface="Calibri" panose="020F0502020204030204" pitchFamily="34" charset="0"/>
                      </a:endParaRPr>
                    </a:p>
                  </a:txBody>
                  <a:tcPr/>
                </a:tc>
                <a:tc>
                  <a:txBody>
                    <a:bodyPr/>
                    <a:lstStyle/>
                    <a:p>
                      <a:r>
                        <a:rPr lang="en-US" dirty="0">
                          <a:latin typeface="Calibri" panose="020F0502020204030204" pitchFamily="34" charset="0"/>
                          <a:cs typeface="Calibri" panose="020F0502020204030204" pitchFamily="34" charset="0"/>
                        </a:rPr>
                        <a:t>3.0</a:t>
                      </a:r>
                    </a:p>
                  </a:txBody>
                  <a:tcPr/>
                </a:tc>
                <a:extLst>
                  <a:ext uri="{0D108BD9-81ED-4DB2-BD59-A6C34878D82A}">
                    <a16:rowId xmlns:a16="http://schemas.microsoft.com/office/drawing/2014/main" val="1674011803"/>
                  </a:ext>
                </a:extLst>
              </a:tr>
              <a:tr h="370840">
                <a:tc>
                  <a:txBody>
                    <a:bodyPr/>
                    <a:lstStyle/>
                    <a:p>
                      <a:r>
                        <a:rPr lang="en-US" dirty="0">
                          <a:latin typeface="Calibri" panose="020F0502020204030204" pitchFamily="34" charset="0"/>
                          <a:cs typeface="Calibri" panose="020F0502020204030204" pitchFamily="34" charset="0"/>
                        </a:rPr>
                        <a:t>ϵ=1 with </a:t>
                      </a:r>
                      <a:r>
                        <a:rPr lang="en-US" dirty="0" err="1">
                          <a:latin typeface="Calibri" panose="020F0502020204030204" pitchFamily="34" charset="0"/>
                          <a:cs typeface="Calibri" panose="020F0502020204030204" pitchFamily="34" charset="0"/>
                        </a:rPr>
                        <a:t>subcycline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dt</a:t>
                      </a:r>
                      <a:r>
                        <a:rPr lang="en-US" dirty="0">
                          <a:latin typeface="Calibri" panose="020F0502020204030204" pitchFamily="34" charset="0"/>
                          <a:cs typeface="Calibri" panose="020F0502020204030204" pitchFamily="34" charset="0"/>
                        </a:rPr>
                        <a:t>=10 s) </a:t>
                      </a:r>
                    </a:p>
                  </a:txBody>
                  <a:tcPr/>
                </a:tc>
                <a:tc>
                  <a:txBody>
                    <a:bodyPr/>
                    <a:lstStyle/>
                    <a:p>
                      <a:r>
                        <a:rPr lang="en-US" dirty="0">
                          <a:latin typeface="Calibri" panose="020F0502020204030204" pitchFamily="34" charset="0"/>
                          <a:cs typeface="Calibri" panose="020F0502020204030204" pitchFamily="34" charset="0"/>
                        </a:rPr>
                        <a:t>9.0</a:t>
                      </a:r>
                    </a:p>
                  </a:txBody>
                  <a:tcPr/>
                </a:tc>
                <a:extLst>
                  <a:ext uri="{0D108BD9-81ED-4DB2-BD59-A6C34878D82A}">
                    <a16:rowId xmlns:a16="http://schemas.microsoft.com/office/drawing/2014/main" val="4202742321"/>
                  </a:ext>
                </a:extLst>
              </a:tr>
              <a:tr h="370840">
                <a:tc>
                  <a:txBody>
                    <a:bodyPr/>
                    <a:lstStyle/>
                    <a:p>
                      <a:r>
                        <a:rPr lang="en-US" dirty="0">
                          <a:latin typeface="Calibri" panose="020F0502020204030204" pitchFamily="34" charset="0"/>
                          <a:cs typeface="Calibri" panose="020F0502020204030204" pitchFamily="34" charset="0"/>
                        </a:rPr>
                        <a:t>ϵ=1 without </a:t>
                      </a:r>
                      <a:r>
                        <a:rPr lang="en-US" dirty="0" err="1">
                          <a:latin typeface="Calibri" panose="020F0502020204030204" pitchFamily="34" charset="0"/>
                          <a:cs typeface="Calibri" panose="020F0502020204030204" pitchFamily="34" charset="0"/>
                        </a:rPr>
                        <a:t>subcycling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dt</a:t>
                      </a:r>
                      <a:r>
                        <a:rPr lang="en-US" dirty="0">
                          <a:latin typeface="Calibri" panose="020F0502020204030204" pitchFamily="34" charset="0"/>
                          <a:cs typeface="Calibri" panose="020F0502020204030204" pitchFamily="34" charset="0"/>
                        </a:rPr>
                        <a:t>=1800 s)</a:t>
                      </a:r>
                    </a:p>
                  </a:txBody>
                  <a:tcPr/>
                </a:tc>
                <a:tc>
                  <a:txBody>
                    <a:bodyPr/>
                    <a:lstStyle/>
                    <a:p>
                      <a:r>
                        <a:rPr lang="en-US" dirty="0">
                          <a:latin typeface="Calibri" panose="020F0502020204030204" pitchFamily="34" charset="0"/>
                          <a:cs typeface="Calibri" panose="020F0502020204030204" pitchFamily="34" charset="0"/>
                        </a:rPr>
                        <a:t>3.3</a:t>
                      </a:r>
                    </a:p>
                  </a:txBody>
                  <a:tcPr/>
                </a:tc>
                <a:extLst>
                  <a:ext uri="{0D108BD9-81ED-4DB2-BD59-A6C34878D82A}">
                    <a16:rowId xmlns:a16="http://schemas.microsoft.com/office/drawing/2014/main" val="3244705234"/>
                  </a:ext>
                </a:extLst>
              </a:tr>
              <a:tr h="370840">
                <a:tc>
                  <a:txBody>
                    <a:bodyPr/>
                    <a:lstStyle/>
                    <a:p>
                      <a:r>
                        <a:rPr lang="en-US" dirty="0">
                          <a:latin typeface="Calibri" panose="020F0502020204030204" pitchFamily="34" charset="0"/>
                          <a:cs typeface="Calibri" panose="020F0502020204030204" pitchFamily="34" charset="0"/>
                        </a:rPr>
                        <a:t>ϵ=0.5, without </a:t>
                      </a:r>
                      <a:r>
                        <a:rPr lang="en-US" dirty="0" err="1">
                          <a:latin typeface="Calibri" panose="020F0502020204030204" pitchFamily="34" charset="0"/>
                          <a:cs typeface="Calibri" panose="020F0502020204030204" pitchFamily="34" charset="0"/>
                        </a:rPr>
                        <a:t>subcycling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dt</a:t>
                      </a:r>
                      <a:r>
                        <a:rPr lang="en-US" dirty="0">
                          <a:latin typeface="Calibri" panose="020F0502020204030204" pitchFamily="34" charset="0"/>
                          <a:cs typeface="Calibri" panose="020F0502020204030204" pitchFamily="34" charset="0"/>
                        </a:rPr>
                        <a:t>=1800 s)</a:t>
                      </a:r>
                    </a:p>
                  </a:txBody>
                  <a:tcPr/>
                </a:tc>
                <a:tc>
                  <a:txBody>
                    <a:bodyPr/>
                    <a:lstStyle/>
                    <a:p>
                      <a:r>
                        <a:rPr lang="en-US" dirty="0">
                          <a:latin typeface="Calibri" panose="020F0502020204030204" pitchFamily="34" charset="0"/>
                          <a:cs typeface="Calibri" panose="020F0502020204030204" pitchFamily="34" charset="0"/>
                        </a:rPr>
                        <a:t>3.4</a:t>
                      </a:r>
                    </a:p>
                  </a:txBody>
                  <a:tcPr/>
                </a:tc>
                <a:extLst>
                  <a:ext uri="{0D108BD9-81ED-4DB2-BD59-A6C34878D82A}">
                    <a16:rowId xmlns:a16="http://schemas.microsoft.com/office/drawing/2014/main" val="4167312051"/>
                  </a:ext>
                </a:extLst>
              </a:tr>
            </a:tbl>
          </a:graphicData>
        </a:graphic>
      </p:graphicFrame>
      <p:sp>
        <p:nvSpPr>
          <p:cNvPr id="6" name="TextBox 5">
            <a:extLst>
              <a:ext uri="{FF2B5EF4-FFF2-40B4-BE49-F238E27FC236}">
                <a16:creationId xmlns:a16="http://schemas.microsoft.com/office/drawing/2014/main" id="{BFA8B5F8-5BC6-0A43-96BE-2C00EF747DAE}"/>
              </a:ext>
            </a:extLst>
          </p:cNvPr>
          <p:cNvSpPr txBox="1"/>
          <p:nvPr/>
        </p:nvSpPr>
        <p:spPr>
          <a:xfrm>
            <a:off x="6359857" y="1801504"/>
            <a:ext cx="4456340" cy="369331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All experiments have ww3 on the wgx3v7 grid, which is 3 </a:t>
            </a:r>
            <a:r>
              <a:rPr lang="en-US" dirty="0" err="1">
                <a:latin typeface="Calibri" panose="020F0502020204030204" pitchFamily="34" charset="0"/>
                <a:cs typeface="Calibri" panose="020F0502020204030204" pitchFamily="34" charset="0"/>
              </a:rPr>
              <a:t>deg</a:t>
            </a:r>
            <a:r>
              <a:rPr lang="en-US" dirty="0">
                <a:latin typeface="Calibri" panose="020F0502020204030204" pitchFamily="34" charset="0"/>
                <a:cs typeface="Calibri" panose="020F0502020204030204" pitchFamily="34" charset="0"/>
              </a:rPr>
              <a:t> with 128 </a:t>
            </a:r>
            <a:r>
              <a:rPr lang="en-US" dirty="0" err="1">
                <a:latin typeface="Calibri" panose="020F0502020204030204" pitchFamily="34" charset="0"/>
                <a:cs typeface="Calibri" panose="020F0502020204030204" pitchFamily="34" charset="0"/>
              </a:rPr>
              <a:t>cpu</a:t>
            </a:r>
            <a:r>
              <a:rPr lang="en-US" dirty="0">
                <a:latin typeface="Calibri" panose="020F0502020204030204" pitchFamily="34" charset="0"/>
                <a:cs typeface="Calibri" panose="020F0502020204030204" pitchFamily="34" charset="0"/>
              </a:rPr>
              <a:t>. The global timestep is 1800s and </a:t>
            </a:r>
            <a:r>
              <a:rPr lang="en-US" dirty="0" err="1">
                <a:latin typeface="Calibri" panose="020F0502020204030204" pitchFamily="34" charset="0"/>
                <a:cs typeface="Calibri" panose="020F0502020204030204" pitchFamily="34" charset="0"/>
              </a:rPr>
              <a:t>dtmin</a:t>
            </a:r>
            <a:r>
              <a:rPr lang="en-US" dirty="0">
                <a:latin typeface="Calibri" panose="020F0502020204030204" pitchFamily="34" charset="0"/>
                <a:cs typeface="Calibri" panose="020F0502020204030204" pitchFamily="34" charset="0"/>
              </a:rPr>
              <a:t> = 10s. Hence, Experiment 2 had </a:t>
            </a:r>
            <a:r>
              <a:rPr lang="en-US" dirty="0" err="1">
                <a:latin typeface="Calibri" panose="020F0502020204030204" pitchFamily="34" charset="0"/>
                <a:cs typeface="Calibri" panose="020F0502020204030204" pitchFamily="34" charset="0"/>
              </a:rPr>
              <a:t>dt</a:t>
            </a:r>
            <a:r>
              <a:rPr lang="en-US" dirty="0">
                <a:latin typeface="Calibri" panose="020F0502020204030204" pitchFamily="34" charset="0"/>
                <a:cs typeface="Calibri" panose="020F0502020204030204" pitchFamily="34" charset="0"/>
              </a:rPr>
              <a:t>=10 s and </a:t>
            </a:r>
            <a:r>
              <a:rPr lang="en-US" dirty="0" err="1">
                <a:latin typeface="Calibri" panose="020F0502020204030204" pitchFamily="34" charset="0"/>
                <a:cs typeface="Calibri" panose="020F0502020204030204" pitchFamily="34" charset="0"/>
              </a:rPr>
              <a:t>subcycled</a:t>
            </a:r>
            <a:r>
              <a:rPr lang="en-US" dirty="0">
                <a:latin typeface="Calibri" panose="020F0502020204030204" pitchFamily="34" charset="0"/>
                <a:cs typeface="Calibri" panose="020F0502020204030204" pitchFamily="34" charset="0"/>
              </a:rPr>
              <a:t> in sea ice, which is total overkill.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We don’t recommend any </a:t>
            </a:r>
            <a:r>
              <a:rPr lang="en-US" dirty="0" err="1">
                <a:latin typeface="Calibri" panose="020F0502020204030204" pitchFamily="34" charset="0"/>
                <a:cs typeface="Calibri" panose="020F0502020204030204" pitchFamily="34" charset="0"/>
              </a:rPr>
              <a:t>subcyling</a:t>
            </a:r>
            <a:r>
              <a:rPr lang="en-US" dirty="0">
                <a:latin typeface="Calibri" panose="020F0502020204030204" pitchFamily="34" charset="0"/>
                <a:cs typeface="Calibri" panose="020F0502020204030204" pitchFamily="34" charset="0"/>
              </a:rPr>
              <a:t> at all, but if one is super paranoid about accuracy, by all means go ahead and make </a:t>
            </a:r>
            <a:r>
              <a:rPr lang="en-US" dirty="0" err="1">
                <a:latin typeface="Calibri" panose="020F0502020204030204" pitchFamily="34" charset="0"/>
                <a:cs typeface="Calibri" panose="020F0502020204030204" pitchFamily="34" charset="0"/>
              </a:rPr>
              <a:t>dt</a:t>
            </a:r>
            <a:r>
              <a:rPr lang="en-US" dirty="0">
                <a:latin typeface="Calibri" panose="020F0502020204030204" pitchFamily="34" charset="0"/>
                <a:cs typeface="Calibri" panose="020F0502020204030204" pitchFamily="34" charset="0"/>
              </a:rPr>
              <a:t> 100s for </a:t>
            </a:r>
            <a:r>
              <a:rPr lang="en-US" dirty="0" err="1">
                <a:latin typeface="Calibri" panose="020F0502020204030204" pitchFamily="34" charset="0"/>
                <a:cs typeface="Calibri" panose="020F0502020204030204" pitchFamily="34" charset="0"/>
              </a:rPr>
              <a:t>subcycling</a:t>
            </a:r>
            <a:r>
              <a:rPr lang="en-US" dirty="0">
                <a:latin typeface="Calibri" panose="020F0502020204030204" pitchFamily="34" charset="0"/>
                <a:cs typeface="Calibri" panose="020F0502020204030204" pitchFamily="34" charset="0"/>
              </a:rPr>
              <a:t> in ice. It will probably have a timing of something like 4 or 5 s/</a:t>
            </a:r>
            <a:r>
              <a:rPr lang="en-US" dirty="0" err="1">
                <a:latin typeface="Calibri" panose="020F0502020204030204" pitchFamily="34" charset="0"/>
                <a:cs typeface="Calibri" panose="020F0502020204030204" pitchFamily="34" charset="0"/>
              </a:rPr>
              <a:t>mday</a:t>
            </a:r>
            <a:r>
              <a:rPr lang="en-US" dirty="0">
                <a:latin typeface="Calibri" panose="020F0502020204030204" pitchFamily="34" charset="0"/>
                <a:cs typeface="Calibri" panose="020F0502020204030204" pitchFamily="34" charset="0"/>
              </a:rPr>
              <a:t>.</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4736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CC3329-ECA8-6B41-8197-B8D625BE6548}"/>
              </a:ext>
            </a:extLst>
          </p:cNvPr>
          <p:cNvPicPr>
            <a:picLocks noChangeAspect="1"/>
          </p:cNvPicPr>
          <p:nvPr/>
        </p:nvPicPr>
        <p:blipFill>
          <a:blip r:embed="rId2"/>
          <a:stretch>
            <a:fillRect/>
          </a:stretch>
        </p:blipFill>
        <p:spPr>
          <a:xfrm>
            <a:off x="5865457" y="3001748"/>
            <a:ext cx="5796439" cy="3724097"/>
          </a:xfrm>
          <a:prstGeom prst="rect">
            <a:avLst/>
          </a:prstGeom>
        </p:spPr>
      </p:pic>
      <p:pic>
        <p:nvPicPr>
          <p:cNvPr id="5" name="Picture 4">
            <a:extLst>
              <a:ext uri="{FF2B5EF4-FFF2-40B4-BE49-F238E27FC236}">
                <a16:creationId xmlns:a16="http://schemas.microsoft.com/office/drawing/2014/main" id="{755A5EF5-6092-8C47-89F7-2E0EAA099ADF}"/>
              </a:ext>
            </a:extLst>
          </p:cNvPr>
          <p:cNvPicPr>
            <a:picLocks noChangeAspect="1"/>
          </p:cNvPicPr>
          <p:nvPr/>
        </p:nvPicPr>
        <p:blipFill>
          <a:blip r:embed="rId3"/>
          <a:stretch>
            <a:fillRect/>
          </a:stretch>
        </p:blipFill>
        <p:spPr>
          <a:xfrm>
            <a:off x="0" y="3001748"/>
            <a:ext cx="5796439" cy="3724097"/>
          </a:xfrm>
          <a:prstGeom prst="rect">
            <a:avLst/>
          </a:prstGeom>
        </p:spPr>
      </p:pic>
      <p:sp>
        <p:nvSpPr>
          <p:cNvPr id="6" name="TextBox 5">
            <a:extLst>
              <a:ext uri="{FF2B5EF4-FFF2-40B4-BE49-F238E27FC236}">
                <a16:creationId xmlns:a16="http://schemas.microsoft.com/office/drawing/2014/main" id="{57D14CBC-B340-8743-B5CB-9B5C468B1C1E}"/>
              </a:ext>
            </a:extLst>
          </p:cNvPr>
          <p:cNvSpPr txBox="1"/>
          <p:nvPr/>
        </p:nvSpPr>
        <p:spPr>
          <a:xfrm>
            <a:off x="2312894" y="2519082"/>
            <a:ext cx="1402692" cy="369332"/>
          </a:xfrm>
          <a:prstGeom prst="rect">
            <a:avLst/>
          </a:prstGeom>
          <a:noFill/>
        </p:spPr>
        <p:txBody>
          <a:bodyPr wrap="none" rtlCol="0">
            <a:spAutoFit/>
          </a:bodyPr>
          <a:lstStyle/>
          <a:p>
            <a:r>
              <a:rPr lang="en-US" dirty="0"/>
              <a:t>May 11, 2011</a:t>
            </a:r>
          </a:p>
        </p:txBody>
      </p:sp>
      <p:sp>
        <p:nvSpPr>
          <p:cNvPr id="7" name="TextBox 6">
            <a:extLst>
              <a:ext uri="{FF2B5EF4-FFF2-40B4-BE49-F238E27FC236}">
                <a16:creationId xmlns:a16="http://schemas.microsoft.com/office/drawing/2014/main" id="{C69EACC9-2564-664A-A5CF-D96DF0D28F28}"/>
              </a:ext>
            </a:extLst>
          </p:cNvPr>
          <p:cNvSpPr txBox="1"/>
          <p:nvPr/>
        </p:nvSpPr>
        <p:spPr>
          <a:xfrm>
            <a:off x="8511091" y="2519082"/>
            <a:ext cx="1400704" cy="369332"/>
          </a:xfrm>
          <a:prstGeom prst="rect">
            <a:avLst/>
          </a:prstGeom>
          <a:noFill/>
        </p:spPr>
        <p:txBody>
          <a:bodyPr wrap="none" rtlCol="0">
            <a:spAutoFit/>
          </a:bodyPr>
          <a:lstStyle/>
          <a:p>
            <a:r>
              <a:rPr lang="en-US" dirty="0"/>
              <a:t>Aug 11, 2011</a:t>
            </a:r>
          </a:p>
        </p:txBody>
      </p:sp>
      <p:sp>
        <p:nvSpPr>
          <p:cNvPr id="8" name="TextBox 7">
            <a:extLst>
              <a:ext uri="{FF2B5EF4-FFF2-40B4-BE49-F238E27FC236}">
                <a16:creationId xmlns:a16="http://schemas.microsoft.com/office/drawing/2014/main" id="{99FC00C3-5507-BB4B-9C2E-8D92F17119C8}"/>
              </a:ext>
            </a:extLst>
          </p:cNvPr>
          <p:cNvSpPr txBox="1"/>
          <p:nvPr/>
        </p:nvSpPr>
        <p:spPr>
          <a:xfrm>
            <a:off x="1502037" y="225238"/>
            <a:ext cx="9253593" cy="20313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Transects through the Greenland Sea, with Greenland on left, open seas on right.</a:t>
            </a:r>
          </a:p>
          <a:p>
            <a:r>
              <a:rPr lang="en-US" dirty="0">
                <a:latin typeface="Arial" panose="020B0604020202020204" pitchFamily="34" charset="0"/>
                <a:cs typeface="Arial" panose="020B0604020202020204" pitchFamily="34" charset="0"/>
              </a:rPr>
              <a:t>In area of active advection from north. Ice fraction is the blue line with blue dots, dots are on the model grid. We see in May that the wave heights were high that day and waves penetrated much further into sea ice with all ”merged” schemes. Ice is heavily fractured for 100 km deeper into the ice. The day in August has smaller waves but the cumulative influence on ice floe sizes over time is still massive. The specific parameter choice is much less important, as long as the new improved merged </a:t>
            </a:r>
            <a:r>
              <a:rPr lang="en-US" dirty="0" err="1">
                <a:latin typeface="Arial" panose="020B0604020202020204" pitchFamily="34" charset="0"/>
                <a:cs typeface="Arial" panose="020B0604020202020204" pitchFamily="34" charset="0"/>
              </a:rPr>
              <a:t>numerics</a:t>
            </a:r>
            <a:r>
              <a:rPr lang="en-US" dirty="0">
                <a:latin typeface="Arial" panose="020B0604020202020204" pitchFamily="34" charset="0"/>
                <a:cs typeface="Arial" panose="020B0604020202020204" pitchFamily="34" charset="0"/>
              </a:rPr>
              <a:t> are employed.</a:t>
            </a:r>
          </a:p>
        </p:txBody>
      </p:sp>
    </p:spTree>
    <p:extLst>
      <p:ext uri="{BB962C8B-B14F-4D97-AF65-F5344CB8AC3E}">
        <p14:creationId xmlns:p14="http://schemas.microsoft.com/office/powerpoint/2010/main" val="2045977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E2E2B-254B-DD4B-81C4-34D5BEDF52EF}"/>
              </a:ext>
            </a:extLst>
          </p:cNvPr>
          <p:cNvPicPr>
            <a:picLocks noChangeAspect="1"/>
          </p:cNvPicPr>
          <p:nvPr/>
        </p:nvPicPr>
        <p:blipFill>
          <a:blip r:embed="rId2"/>
          <a:stretch>
            <a:fillRect/>
          </a:stretch>
        </p:blipFill>
        <p:spPr>
          <a:xfrm>
            <a:off x="1194098" y="1764304"/>
            <a:ext cx="9897035" cy="5093696"/>
          </a:xfrm>
          <a:prstGeom prst="rect">
            <a:avLst/>
          </a:prstGeom>
        </p:spPr>
      </p:pic>
      <p:sp>
        <p:nvSpPr>
          <p:cNvPr id="4" name="TextBox 3">
            <a:extLst>
              <a:ext uri="{FF2B5EF4-FFF2-40B4-BE49-F238E27FC236}">
                <a16:creationId xmlns:a16="http://schemas.microsoft.com/office/drawing/2014/main" id="{D8F84EC0-F903-974E-9BD7-7B024CAA27CE}"/>
              </a:ext>
            </a:extLst>
          </p:cNvPr>
          <p:cNvSpPr txBox="1"/>
          <p:nvPr/>
        </p:nvSpPr>
        <p:spPr>
          <a:xfrm>
            <a:off x="935915" y="129092"/>
            <a:ext cx="10413402" cy="1477328"/>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These figures show the response of significant wave height to merged </a:t>
            </a:r>
            <a:r>
              <a:rPr lang="en-US" dirty="0" err="1">
                <a:latin typeface="Calibri" panose="020F0502020204030204" pitchFamily="34" charset="0"/>
                <a:cs typeface="Calibri" panose="020F0502020204030204" pitchFamily="34" charset="0"/>
              </a:rPr>
              <a:t>numerics</a:t>
            </a:r>
            <a:r>
              <a:rPr lang="en-US" dirty="0">
                <a:latin typeface="Calibri" panose="020F0502020204030204" pitchFamily="34" charset="0"/>
                <a:cs typeface="Calibri" panose="020F0502020204030204" pitchFamily="34" charset="0"/>
              </a:rPr>
              <a:t> and other parameters on global domain on May 11, 2011. Of course there is no impact outside of the sea ice for the first two with epsilon = 1. The third panel has epsilon = 0.5 which is a more accurate solution and clearly shows that making epsilon = 1 has overdamped waves almost everywhere. We question why WW3 has epsilon=1 since the solution with epsilon=0.5 looks fine. </a:t>
            </a:r>
          </a:p>
        </p:txBody>
      </p:sp>
    </p:spTree>
    <p:extLst>
      <p:ext uri="{BB962C8B-B14F-4D97-AF65-F5344CB8AC3E}">
        <p14:creationId xmlns:p14="http://schemas.microsoft.com/office/powerpoint/2010/main" val="739866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D6D715-62C8-6443-9E90-656A90D23BED}"/>
              </a:ext>
            </a:extLst>
          </p:cNvPr>
          <p:cNvSpPr txBox="1"/>
          <p:nvPr/>
        </p:nvSpPr>
        <p:spPr>
          <a:xfrm>
            <a:off x="7440929" y="129092"/>
            <a:ext cx="3908387" cy="4801314"/>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These figures show the response of significant wave heights to epsilon = 0.5 vs epsilon = 1. We keep denominator limiting and both have our new Merged </a:t>
            </a:r>
            <a:r>
              <a:rPr lang="en-US" dirty="0" err="1">
                <a:latin typeface="Calibri" panose="020F0502020204030204" pitchFamily="34" charset="0"/>
                <a:cs typeface="Calibri" panose="020F0502020204030204" pitchFamily="34" charset="0"/>
              </a:rPr>
              <a:t>numerics</a:t>
            </a:r>
            <a:r>
              <a:rPr lang="en-US" dirty="0">
                <a:latin typeface="Calibri" panose="020F0502020204030204" pitchFamily="34" charset="0"/>
                <a:cs typeface="Calibri" panose="020F0502020204030204" pitchFamily="34" charset="0"/>
              </a:rPr>
              <a:t> (which only matters in sea ice). The difference is largest here where waves are largest.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epsilon = 0.5 is more accurate, and this figure shows that by making epsilon-1, WW3 generally has about 5 to 10 cm smaller wave heights (out of ~5 m), or about 1-2%.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We don’t </a:t>
            </a:r>
            <a:r>
              <a:rPr lang="en-US" dirty="0"/>
              <a:t>think</a:t>
            </a:r>
            <a:r>
              <a:rPr lang="en-US" dirty="0">
                <a:latin typeface="Calibri" panose="020F0502020204030204" pitchFamily="34" charset="0"/>
                <a:cs typeface="Calibri" panose="020F0502020204030204" pitchFamily="34" charset="0"/>
              </a:rPr>
              <a:t> epsilon = 1 is needed and the more accurate epsilon = 0.5 should be adopted. </a:t>
            </a:r>
          </a:p>
        </p:txBody>
      </p:sp>
      <p:pic>
        <p:nvPicPr>
          <p:cNvPr id="4" name="Picture 3">
            <a:extLst>
              <a:ext uri="{FF2B5EF4-FFF2-40B4-BE49-F238E27FC236}">
                <a16:creationId xmlns:a16="http://schemas.microsoft.com/office/drawing/2014/main" id="{844CE46C-210F-0F49-A383-25F18E9345C6}"/>
              </a:ext>
            </a:extLst>
          </p:cNvPr>
          <p:cNvPicPr>
            <a:picLocks noChangeAspect="1"/>
          </p:cNvPicPr>
          <p:nvPr/>
        </p:nvPicPr>
        <p:blipFill>
          <a:blip r:embed="rId2"/>
          <a:stretch>
            <a:fillRect/>
          </a:stretch>
        </p:blipFill>
        <p:spPr>
          <a:xfrm>
            <a:off x="425265" y="0"/>
            <a:ext cx="6723749" cy="6858000"/>
          </a:xfrm>
          <a:prstGeom prst="rect">
            <a:avLst/>
          </a:prstGeom>
        </p:spPr>
      </p:pic>
    </p:spTree>
    <p:extLst>
      <p:ext uri="{BB962C8B-B14F-4D97-AF65-F5344CB8AC3E}">
        <p14:creationId xmlns:p14="http://schemas.microsoft.com/office/powerpoint/2010/main" val="1426113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ECE0DD-84B8-A54A-89C7-CCCF2607FB3C}"/>
              </a:ext>
            </a:extLst>
          </p:cNvPr>
          <p:cNvSpPr txBox="1"/>
          <p:nvPr/>
        </p:nvSpPr>
        <p:spPr>
          <a:xfrm>
            <a:off x="1537255" y="722605"/>
            <a:ext cx="8616680" cy="313932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Repeating our overall conclusion – The new Merged solution is great, even with the epsilon=1, with the denominator limiter, and with no </a:t>
            </a:r>
            <a:r>
              <a:rPr lang="en-US" dirty="0" err="1">
                <a:latin typeface="Arial" panose="020B0604020202020204" pitchFamily="34" charset="0"/>
                <a:cs typeface="Arial" panose="020B0604020202020204" pitchFamily="34" charset="0"/>
              </a:rPr>
              <a:t>subcyling</a:t>
            </a:r>
            <a:r>
              <a:rPr lang="en-US" dirty="0">
                <a:latin typeface="Arial" panose="020B0604020202020204" pitchFamily="34" charset="0"/>
                <a:cs typeface="Arial" panose="020B0604020202020204" pitchFamily="34" charset="0"/>
              </a:rPr>
              <a:t> permitted in WW3. We don’t recommend </a:t>
            </a:r>
            <a:r>
              <a:rPr lang="en-US" dirty="0" err="1">
                <a:latin typeface="Arial" panose="020B0604020202020204" pitchFamily="34" charset="0"/>
                <a:cs typeface="Arial" panose="020B0604020202020204" pitchFamily="34" charset="0"/>
              </a:rPr>
              <a:t>subcyling</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We don’t understand why epsilon is set to 1 instead of 0.5 since the denominator limiter prevents excess growth either way. We recommend changing epsilon to 0.5 and keeping the denominator limiting. However, this is far less important than Merging, and we don’t want this recommendation to distract from our #1 message.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Please Merge! </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4400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77AF35-0710-F44B-B332-06DAECBD617F}"/>
              </a:ext>
            </a:extLst>
          </p:cNvPr>
          <p:cNvSpPr txBox="1"/>
          <p:nvPr/>
        </p:nvSpPr>
        <p:spPr>
          <a:xfrm>
            <a:off x="542900" y="157600"/>
            <a:ext cx="6278258" cy="523220"/>
          </a:xfrm>
          <a:prstGeom prst="rect">
            <a:avLst/>
          </a:prstGeom>
          <a:noFill/>
        </p:spPr>
        <p:txBody>
          <a:bodyPr wrap="none" rtlCol="0">
            <a:spAutoFit/>
          </a:bodyPr>
          <a:lstStyle/>
          <a:p>
            <a:pPr algn="ctr"/>
            <a:r>
              <a:rPr lang="en-US" sz="2800" dirty="0" err="1">
                <a:solidFill>
                  <a:srgbClr val="FF0000"/>
                </a:solidFill>
              </a:rPr>
              <a:t>Wavewatch</a:t>
            </a:r>
            <a:r>
              <a:rPr lang="en-US" sz="2800" dirty="0">
                <a:solidFill>
                  <a:srgbClr val="FF0000"/>
                </a:solidFill>
              </a:rPr>
              <a:t> III needed improved </a:t>
            </a:r>
            <a:r>
              <a:rPr lang="en-US" sz="2800" dirty="0" err="1">
                <a:solidFill>
                  <a:srgbClr val="FF0000"/>
                </a:solidFill>
              </a:rPr>
              <a:t>numerics</a:t>
            </a:r>
            <a:endParaRPr lang="en-US" sz="2800" dirty="0">
              <a:solidFill>
                <a:srgbClr val="FF0000"/>
              </a:solidFill>
            </a:endParaRPr>
          </a:p>
        </p:txBody>
      </p:sp>
      <p:sp>
        <p:nvSpPr>
          <p:cNvPr id="6" name="TextBox 5">
            <a:extLst>
              <a:ext uri="{FF2B5EF4-FFF2-40B4-BE49-F238E27FC236}">
                <a16:creationId xmlns:a16="http://schemas.microsoft.com/office/drawing/2014/main" id="{034F5A7C-0C13-C74F-8A7D-D779A6BABB05}"/>
              </a:ext>
            </a:extLst>
          </p:cNvPr>
          <p:cNvSpPr txBox="1"/>
          <p:nvPr/>
        </p:nvSpPr>
        <p:spPr>
          <a:xfrm>
            <a:off x="315740" y="1289860"/>
            <a:ext cx="596830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The wave action energy spectrum </a:t>
            </a:r>
            <a:r>
              <a:rPr lang="en-US" sz="1600" i="1" dirty="0">
                <a:latin typeface="Arial" panose="020B0604020202020204" pitchFamily="34" charset="0"/>
                <a:cs typeface="Arial" panose="020B0604020202020204" pitchFamily="34" charset="0"/>
              </a:rPr>
              <a:t>N </a:t>
            </a:r>
            <a:r>
              <a:rPr lang="en-US" sz="1600" dirty="0">
                <a:latin typeface="Arial" panose="020B0604020202020204" pitchFamily="34" charset="0"/>
                <a:cs typeface="Arial" panose="020B0604020202020204" pitchFamily="34" charset="0"/>
              </a:rPr>
              <a:t>depends on net sources </a:t>
            </a:r>
            <a:r>
              <a:rPr lang="en-US" sz="1600" i="1" dirty="0">
                <a:latin typeface="Arial" panose="020B0604020202020204" pitchFamily="34" charset="0"/>
                <a:cs typeface="Arial" panose="020B0604020202020204" pitchFamily="34" charset="0"/>
              </a:rPr>
              <a:t>S</a:t>
            </a:r>
            <a:r>
              <a:rPr lang="en-US" sz="1600" dirty="0">
                <a:latin typeface="Arial" panose="020B0604020202020204" pitchFamily="34" charset="0"/>
                <a:cs typeface="Arial" panose="020B0604020202020204" pitchFamily="34" charset="0"/>
              </a:rPr>
              <a:t>:</a:t>
            </a:r>
          </a:p>
        </p:txBody>
      </p:sp>
      <p:sp>
        <p:nvSpPr>
          <p:cNvPr id="7" name="TextBox 6">
            <a:extLst>
              <a:ext uri="{FF2B5EF4-FFF2-40B4-BE49-F238E27FC236}">
                <a16:creationId xmlns:a16="http://schemas.microsoft.com/office/drawing/2014/main" id="{49DFA341-4DC8-CB4D-B731-613930DB47E5}"/>
              </a:ext>
            </a:extLst>
          </p:cNvPr>
          <p:cNvSpPr txBox="1"/>
          <p:nvPr/>
        </p:nvSpPr>
        <p:spPr>
          <a:xfrm>
            <a:off x="-728957" y="2564611"/>
            <a:ext cx="704551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                          is linear in </a:t>
            </a:r>
            <a:r>
              <a:rPr lang="en-US" i="1" dirty="0">
                <a:latin typeface="Arial" panose="020B0604020202020204" pitchFamily="34" charset="0"/>
                <a:cs typeface="Arial" panose="020B0604020202020204" pitchFamily="34" charset="0"/>
              </a:rPr>
              <a:t>N</a:t>
            </a:r>
            <a:r>
              <a:rPr lang="en-US" dirty="0">
                <a:latin typeface="Arial" panose="020B0604020202020204" pitchFamily="34" charset="0"/>
                <a:cs typeface="Arial" panose="020B0604020202020204" pitchFamily="34" charset="0"/>
              </a:rPr>
              <a:t>, so WWIII solved it with time splitting:</a:t>
            </a:r>
          </a:p>
        </p:txBody>
      </p:sp>
      <p:pic>
        <p:nvPicPr>
          <p:cNvPr id="16" name="Picture 15">
            <a:extLst>
              <a:ext uri="{FF2B5EF4-FFF2-40B4-BE49-F238E27FC236}">
                <a16:creationId xmlns:a16="http://schemas.microsoft.com/office/drawing/2014/main" id="{3994F3D9-9201-B641-9B90-141964F64DB7}"/>
              </a:ext>
            </a:extLst>
          </p:cNvPr>
          <p:cNvPicPr/>
          <p:nvPr/>
        </p:nvPicPr>
        <p:blipFill rotWithShape="1">
          <a:blip r:embed="rId3">
            <a:extLst>
              <a:ext uri="{28A0092B-C50C-407E-A947-70E740481C1C}">
                <a14:useLocalDpi xmlns:a14="http://schemas.microsoft.com/office/drawing/2010/main" val="0"/>
              </a:ext>
            </a:extLst>
          </a:blip>
          <a:srcRect l="3854"/>
          <a:stretch/>
        </p:blipFill>
        <p:spPr>
          <a:xfrm>
            <a:off x="7692403" y="293066"/>
            <a:ext cx="4053593" cy="2886784"/>
          </a:xfrm>
          <a:prstGeom prst="rect">
            <a:avLst/>
          </a:prstGeom>
        </p:spPr>
      </p:pic>
      <p:sp>
        <p:nvSpPr>
          <p:cNvPr id="21" name="TextBox 20">
            <a:extLst>
              <a:ext uri="{FF2B5EF4-FFF2-40B4-BE49-F238E27FC236}">
                <a16:creationId xmlns:a16="http://schemas.microsoft.com/office/drawing/2014/main" id="{563D49EF-8147-D34E-A82E-671F814FCA94}"/>
              </a:ext>
            </a:extLst>
          </p:cNvPr>
          <p:cNvSpPr txBox="1"/>
          <p:nvPr/>
        </p:nvSpPr>
        <p:spPr>
          <a:xfrm rot="1007211">
            <a:off x="8596914" y="2134253"/>
            <a:ext cx="3065263" cy="369332"/>
          </a:xfrm>
          <a:prstGeom prst="rect">
            <a:avLst/>
          </a:prstGeom>
          <a:noFill/>
        </p:spPr>
        <p:txBody>
          <a:bodyPr wrap="none" rtlCol="0">
            <a:spAutoFit/>
          </a:bodyPr>
          <a:lstStyle/>
          <a:p>
            <a:r>
              <a:rPr lang="en-US" dirty="0">
                <a:solidFill>
                  <a:srgbClr val="FF0000"/>
                </a:solidFill>
              </a:rPr>
              <a:t>Original Split WWIII </a:t>
            </a:r>
            <a:r>
              <a:rPr lang="en-US" dirty="0" err="1">
                <a:solidFill>
                  <a:srgbClr val="FF0000"/>
                </a:solidFill>
              </a:rPr>
              <a:t>Numerics</a:t>
            </a:r>
            <a:endParaRPr lang="en-US" dirty="0">
              <a:solidFill>
                <a:srgbClr val="FF0000"/>
              </a:solidFill>
            </a:endParaRPr>
          </a:p>
        </p:txBody>
      </p:sp>
      <p:sp>
        <p:nvSpPr>
          <p:cNvPr id="23" name="TextBox 22">
            <a:extLst>
              <a:ext uri="{FF2B5EF4-FFF2-40B4-BE49-F238E27FC236}">
                <a16:creationId xmlns:a16="http://schemas.microsoft.com/office/drawing/2014/main" id="{3F1222C9-4977-BF4E-96EF-0909F3574CA3}"/>
              </a:ext>
            </a:extLst>
          </p:cNvPr>
          <p:cNvSpPr txBox="1"/>
          <p:nvPr/>
        </p:nvSpPr>
        <p:spPr>
          <a:xfrm rot="20330600">
            <a:off x="8982045" y="1080044"/>
            <a:ext cx="2820196" cy="369332"/>
          </a:xfrm>
          <a:prstGeom prst="rect">
            <a:avLst/>
          </a:prstGeom>
          <a:noFill/>
        </p:spPr>
        <p:txBody>
          <a:bodyPr wrap="none" rtlCol="0">
            <a:spAutoFit/>
          </a:bodyPr>
          <a:lstStyle/>
          <a:p>
            <a:r>
              <a:rPr lang="en-US" dirty="0">
                <a:solidFill>
                  <a:srgbClr val="00CBFF"/>
                </a:solidFill>
              </a:rPr>
              <a:t>Improved Merged </a:t>
            </a:r>
            <a:r>
              <a:rPr lang="en-US" dirty="0" err="1">
                <a:solidFill>
                  <a:srgbClr val="00CBFF"/>
                </a:solidFill>
              </a:rPr>
              <a:t>Numerics</a:t>
            </a:r>
            <a:endParaRPr lang="en-US" dirty="0">
              <a:solidFill>
                <a:srgbClr val="00CBFF"/>
              </a:solidFill>
            </a:endParaRPr>
          </a:p>
        </p:txBody>
      </p:sp>
      <p:sp>
        <p:nvSpPr>
          <p:cNvPr id="25" name="Rectangle 24">
            <a:extLst>
              <a:ext uri="{FF2B5EF4-FFF2-40B4-BE49-F238E27FC236}">
                <a16:creationId xmlns:a16="http://schemas.microsoft.com/office/drawing/2014/main" id="{9306308E-B021-4E4B-BE71-49B1E446A926}"/>
              </a:ext>
            </a:extLst>
          </p:cNvPr>
          <p:cNvSpPr/>
          <p:nvPr/>
        </p:nvSpPr>
        <p:spPr>
          <a:xfrm>
            <a:off x="431867" y="2991095"/>
            <a:ext cx="6645013" cy="21641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6329960-BF71-374D-ACCC-E037CCE2121E}"/>
              </a:ext>
            </a:extLst>
          </p:cNvPr>
          <p:cNvSpPr txBox="1"/>
          <p:nvPr/>
        </p:nvSpPr>
        <p:spPr>
          <a:xfrm>
            <a:off x="7753247" y="3233989"/>
            <a:ext cx="4306971" cy="1477328"/>
          </a:xfrm>
          <a:prstGeom prst="rect">
            <a:avLst/>
          </a:prstGeom>
          <a:noFill/>
        </p:spPr>
        <p:txBody>
          <a:bodyPr wrap="square" rtlCol="0">
            <a:spAutoFit/>
          </a:bodyPr>
          <a:lstStyle/>
          <a:p>
            <a:r>
              <a:rPr lang="en-US" dirty="0"/>
              <a:t>A solution given particular </a:t>
            </a:r>
          </a:p>
          <a:p>
            <a:r>
              <a:rPr lang="en-US" dirty="0"/>
              <a:t>as a function of      . Exact and </a:t>
            </a:r>
            <a:r>
              <a:rPr lang="en-US" dirty="0">
                <a:solidFill>
                  <a:srgbClr val="00CBFF"/>
                </a:solidFill>
              </a:rPr>
              <a:t>Improved</a:t>
            </a:r>
            <a:r>
              <a:rPr lang="en-US" dirty="0"/>
              <a:t> wave energy are growing, while </a:t>
            </a:r>
            <a:r>
              <a:rPr lang="en-US" dirty="0">
                <a:solidFill>
                  <a:srgbClr val="FF0000"/>
                </a:solidFill>
              </a:rPr>
              <a:t>original WWIII </a:t>
            </a:r>
            <a:r>
              <a:rPr lang="en-US" dirty="0"/>
              <a:t>has less growth and even damps at longer (typical)      . </a:t>
            </a:r>
          </a:p>
        </p:txBody>
      </p:sp>
      <p:pic>
        <p:nvPicPr>
          <p:cNvPr id="31" name="Picture 30">
            <a:extLst>
              <a:ext uri="{FF2B5EF4-FFF2-40B4-BE49-F238E27FC236}">
                <a16:creationId xmlns:a16="http://schemas.microsoft.com/office/drawing/2014/main" id="{8BF8A736-C976-FB49-B223-C09084A9C48C}"/>
              </a:ext>
            </a:extLst>
          </p:cNvPr>
          <p:cNvPicPr>
            <a:picLocks noChangeAspect="1"/>
          </p:cNvPicPr>
          <p:nvPr/>
        </p:nvPicPr>
        <p:blipFill>
          <a:blip r:embed="rId4"/>
          <a:stretch>
            <a:fillRect/>
          </a:stretch>
        </p:blipFill>
        <p:spPr>
          <a:xfrm>
            <a:off x="10341167" y="3304908"/>
            <a:ext cx="1491046" cy="237703"/>
          </a:xfrm>
          <a:prstGeom prst="rect">
            <a:avLst/>
          </a:prstGeom>
        </p:spPr>
      </p:pic>
      <p:pic>
        <p:nvPicPr>
          <p:cNvPr id="32" name="Picture 31">
            <a:extLst>
              <a:ext uri="{FF2B5EF4-FFF2-40B4-BE49-F238E27FC236}">
                <a16:creationId xmlns:a16="http://schemas.microsoft.com/office/drawing/2014/main" id="{C493D1D9-DE22-764E-A9D9-55661E617B15}"/>
              </a:ext>
            </a:extLst>
          </p:cNvPr>
          <p:cNvPicPr>
            <a:picLocks noChangeAspect="1"/>
          </p:cNvPicPr>
          <p:nvPr/>
        </p:nvPicPr>
        <p:blipFill>
          <a:blip r:embed="rId5"/>
          <a:stretch>
            <a:fillRect/>
          </a:stretch>
        </p:blipFill>
        <p:spPr>
          <a:xfrm>
            <a:off x="9346812" y="3597410"/>
            <a:ext cx="255522" cy="167072"/>
          </a:xfrm>
          <a:prstGeom prst="rect">
            <a:avLst/>
          </a:prstGeom>
        </p:spPr>
      </p:pic>
      <p:pic>
        <p:nvPicPr>
          <p:cNvPr id="35" name="Picture 34">
            <a:extLst>
              <a:ext uri="{FF2B5EF4-FFF2-40B4-BE49-F238E27FC236}">
                <a16:creationId xmlns:a16="http://schemas.microsoft.com/office/drawing/2014/main" id="{1331C7EA-9BE2-CD46-9675-7746F2A54521}"/>
              </a:ext>
            </a:extLst>
          </p:cNvPr>
          <p:cNvPicPr>
            <a:picLocks noChangeAspect="1"/>
          </p:cNvPicPr>
          <p:nvPr/>
        </p:nvPicPr>
        <p:blipFill>
          <a:blip r:embed="rId5"/>
          <a:stretch>
            <a:fillRect/>
          </a:stretch>
        </p:blipFill>
        <p:spPr>
          <a:xfrm>
            <a:off x="9297826" y="4446496"/>
            <a:ext cx="255522" cy="167072"/>
          </a:xfrm>
          <a:prstGeom prst="rect">
            <a:avLst/>
          </a:prstGeom>
        </p:spPr>
      </p:pic>
      <p:pic>
        <p:nvPicPr>
          <p:cNvPr id="38" name="Picture 37">
            <a:extLst>
              <a:ext uri="{FF2B5EF4-FFF2-40B4-BE49-F238E27FC236}">
                <a16:creationId xmlns:a16="http://schemas.microsoft.com/office/drawing/2014/main" id="{046E55D1-938C-4C47-BE6D-E2C89BE80448}"/>
              </a:ext>
            </a:extLst>
          </p:cNvPr>
          <p:cNvPicPr>
            <a:picLocks noChangeAspect="1"/>
          </p:cNvPicPr>
          <p:nvPr/>
        </p:nvPicPr>
        <p:blipFill>
          <a:blip r:embed="rId5"/>
          <a:stretch>
            <a:fillRect/>
          </a:stretch>
        </p:blipFill>
        <p:spPr>
          <a:xfrm>
            <a:off x="9725084" y="2991095"/>
            <a:ext cx="330200" cy="215900"/>
          </a:xfrm>
          <a:prstGeom prst="rect">
            <a:avLst/>
          </a:prstGeom>
          <a:solidFill>
            <a:schemeClr val="bg1"/>
          </a:solidFill>
        </p:spPr>
      </p:pic>
      <p:pic>
        <p:nvPicPr>
          <p:cNvPr id="39" name="Picture 38">
            <a:extLst>
              <a:ext uri="{FF2B5EF4-FFF2-40B4-BE49-F238E27FC236}">
                <a16:creationId xmlns:a16="http://schemas.microsoft.com/office/drawing/2014/main" id="{3E285A8A-6DE1-6A41-88E7-EB8D71238A60}"/>
              </a:ext>
            </a:extLst>
          </p:cNvPr>
          <p:cNvPicPr>
            <a:picLocks noChangeAspect="1"/>
          </p:cNvPicPr>
          <p:nvPr/>
        </p:nvPicPr>
        <p:blipFill>
          <a:blip r:embed="rId6"/>
          <a:stretch>
            <a:fillRect/>
          </a:stretch>
        </p:blipFill>
        <p:spPr>
          <a:xfrm rot="16200000">
            <a:off x="7068188" y="1589564"/>
            <a:ext cx="742416" cy="294165"/>
          </a:xfrm>
          <a:prstGeom prst="rect">
            <a:avLst/>
          </a:prstGeom>
          <a:solidFill>
            <a:schemeClr val="bg1"/>
          </a:solidFill>
        </p:spPr>
      </p:pic>
      <p:sp>
        <p:nvSpPr>
          <p:cNvPr id="46" name="TextBox 45">
            <a:extLst>
              <a:ext uri="{FF2B5EF4-FFF2-40B4-BE49-F238E27FC236}">
                <a16:creationId xmlns:a16="http://schemas.microsoft.com/office/drawing/2014/main" id="{9D313C05-33CE-964D-A1F6-C77DF1989551}"/>
              </a:ext>
            </a:extLst>
          </p:cNvPr>
          <p:cNvSpPr txBox="1"/>
          <p:nvPr/>
        </p:nvSpPr>
        <p:spPr>
          <a:xfrm rot="20330600">
            <a:off x="10173366" y="605762"/>
            <a:ext cx="677430" cy="369332"/>
          </a:xfrm>
          <a:prstGeom prst="rect">
            <a:avLst/>
          </a:prstGeom>
          <a:noFill/>
        </p:spPr>
        <p:txBody>
          <a:bodyPr wrap="none" rtlCol="0">
            <a:spAutoFit/>
          </a:bodyPr>
          <a:lstStyle/>
          <a:p>
            <a:r>
              <a:rPr lang="en-US" dirty="0"/>
              <a:t>Exact</a:t>
            </a:r>
          </a:p>
        </p:txBody>
      </p:sp>
      <p:sp>
        <p:nvSpPr>
          <p:cNvPr id="8" name="TextBox 7">
            <a:extLst>
              <a:ext uri="{FF2B5EF4-FFF2-40B4-BE49-F238E27FC236}">
                <a16:creationId xmlns:a16="http://schemas.microsoft.com/office/drawing/2014/main" id="{C0329C2E-115E-504A-AA83-6F5BA57D73B4}"/>
              </a:ext>
            </a:extLst>
          </p:cNvPr>
          <p:cNvSpPr txBox="1"/>
          <p:nvPr/>
        </p:nvSpPr>
        <p:spPr>
          <a:xfrm>
            <a:off x="315740" y="5252402"/>
            <a:ext cx="639149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Fix is simple: </a:t>
            </a:r>
            <a:r>
              <a:rPr lang="en-US" b="1" dirty="0">
                <a:latin typeface="Arial" panose="020B0604020202020204" pitchFamily="34" charset="0"/>
                <a:cs typeface="Arial" panose="020B0604020202020204" pitchFamily="34" charset="0"/>
              </a:rPr>
              <a:t>Do not time split</a:t>
            </a:r>
            <a:r>
              <a:rPr lang="en-US" dirty="0">
                <a:latin typeface="Arial" panose="020B0604020202020204" pitchFamily="34" charset="0"/>
                <a:cs typeface="Arial" panose="020B0604020202020204" pitchFamily="34" charset="0"/>
              </a:rPr>
              <a:t>! Keep semi-implicit solution</a:t>
            </a:r>
          </a:p>
        </p:txBody>
      </p:sp>
      <p:sp>
        <p:nvSpPr>
          <p:cNvPr id="37" name="TextBox 36">
            <a:extLst>
              <a:ext uri="{FF2B5EF4-FFF2-40B4-BE49-F238E27FC236}">
                <a16:creationId xmlns:a16="http://schemas.microsoft.com/office/drawing/2014/main" id="{6965301E-4E48-0E48-9AEB-0CB161397568}"/>
              </a:ext>
            </a:extLst>
          </p:cNvPr>
          <p:cNvSpPr txBox="1"/>
          <p:nvPr/>
        </p:nvSpPr>
        <p:spPr>
          <a:xfrm>
            <a:off x="2448386" y="3105696"/>
            <a:ext cx="2600392" cy="369332"/>
          </a:xfrm>
          <a:prstGeom prst="rect">
            <a:avLst/>
          </a:prstGeom>
          <a:noFill/>
        </p:spPr>
        <p:txBody>
          <a:bodyPr wrap="none" rtlCol="0">
            <a:spAutoFit/>
          </a:bodyPr>
          <a:lstStyle/>
          <a:p>
            <a:r>
              <a:rPr lang="en-US" dirty="0">
                <a:solidFill>
                  <a:srgbClr val="FF0000"/>
                </a:solidFill>
              </a:rPr>
              <a:t>Original WWIII </a:t>
            </a:r>
            <a:r>
              <a:rPr lang="en-US" dirty="0" err="1">
                <a:solidFill>
                  <a:srgbClr val="FF0000"/>
                </a:solidFill>
              </a:rPr>
              <a:t>Numerics</a:t>
            </a:r>
            <a:endParaRPr lang="en-US" dirty="0">
              <a:solidFill>
                <a:srgbClr val="FF0000"/>
              </a:solidFill>
            </a:endParaRPr>
          </a:p>
        </p:txBody>
      </p:sp>
      <p:sp>
        <p:nvSpPr>
          <p:cNvPr id="42" name="Rectangle 41">
            <a:extLst>
              <a:ext uri="{FF2B5EF4-FFF2-40B4-BE49-F238E27FC236}">
                <a16:creationId xmlns:a16="http://schemas.microsoft.com/office/drawing/2014/main" id="{AE683002-ADEE-C04E-9696-6CAD9B336DD9}"/>
              </a:ext>
            </a:extLst>
          </p:cNvPr>
          <p:cNvSpPr/>
          <p:nvPr/>
        </p:nvSpPr>
        <p:spPr>
          <a:xfrm>
            <a:off x="1357363" y="5663910"/>
            <a:ext cx="8195985" cy="109749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9E32CB55-900C-1345-B3BE-C53345DD6821}"/>
              </a:ext>
            </a:extLst>
          </p:cNvPr>
          <p:cNvSpPr txBox="1"/>
          <p:nvPr/>
        </p:nvSpPr>
        <p:spPr>
          <a:xfrm>
            <a:off x="6001923" y="6299742"/>
            <a:ext cx="3023585" cy="369332"/>
          </a:xfrm>
          <a:prstGeom prst="rect">
            <a:avLst/>
          </a:prstGeom>
          <a:noFill/>
        </p:spPr>
        <p:txBody>
          <a:bodyPr wrap="none" rtlCol="0">
            <a:spAutoFit/>
          </a:bodyPr>
          <a:lstStyle/>
          <a:p>
            <a:r>
              <a:rPr lang="en-US" dirty="0">
                <a:solidFill>
                  <a:srgbClr val="00B0F0"/>
                </a:solidFill>
                <a:latin typeface="Arial" panose="020B0604020202020204" pitchFamily="34" charset="0"/>
                <a:cs typeface="Arial" panose="020B0604020202020204" pitchFamily="34" charset="0"/>
              </a:rPr>
              <a:t>Improved because </a:t>
            </a:r>
            <a:r>
              <a:rPr lang="en-US" i="1" dirty="0">
                <a:solidFill>
                  <a:srgbClr val="00B0F0"/>
                </a:solidFill>
                <a:latin typeface="Arial" panose="020B0604020202020204" pitchFamily="34" charset="0"/>
                <a:cs typeface="Arial" panose="020B0604020202020204" pitchFamily="34" charset="0"/>
              </a:rPr>
              <a:t>D&lt;</a:t>
            </a:r>
            <a:r>
              <a:rPr lang="en-US" i="1" dirty="0" err="1">
                <a:solidFill>
                  <a:srgbClr val="00B0F0"/>
                </a:solidFill>
                <a:latin typeface="Arial" panose="020B0604020202020204" pitchFamily="34" charset="0"/>
                <a:cs typeface="Arial" panose="020B0604020202020204" pitchFamily="34" charset="0"/>
              </a:rPr>
              <a:t>D</a:t>
            </a:r>
            <a:r>
              <a:rPr lang="en-US" i="1" baseline="-25000" dirty="0" err="1">
                <a:solidFill>
                  <a:srgbClr val="00B0F0"/>
                </a:solidFill>
                <a:latin typeface="Arial" panose="020B0604020202020204" pitchFamily="34" charset="0"/>
                <a:cs typeface="Arial" panose="020B0604020202020204" pitchFamily="34" charset="0"/>
              </a:rPr>
              <a:t>no</a:t>
            </a:r>
            <a:r>
              <a:rPr lang="en-US" i="1" baseline="-25000" dirty="0">
                <a:solidFill>
                  <a:srgbClr val="00B0F0"/>
                </a:solidFill>
                <a:latin typeface="Arial" panose="020B0604020202020204" pitchFamily="34" charset="0"/>
                <a:cs typeface="Arial" panose="020B0604020202020204" pitchFamily="34" charset="0"/>
              </a:rPr>
              <a:t> ice</a:t>
            </a:r>
            <a:endParaRPr lang="en-US" i="1" dirty="0">
              <a:solidFill>
                <a:srgbClr val="00B0F0"/>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A607B7B0-01D8-5A43-A060-B0FBF72DDD69}"/>
              </a:ext>
            </a:extLst>
          </p:cNvPr>
          <p:cNvPicPr>
            <a:picLocks noChangeAspect="1"/>
          </p:cNvPicPr>
          <p:nvPr/>
        </p:nvPicPr>
        <p:blipFill>
          <a:blip r:embed="rId7"/>
          <a:stretch>
            <a:fillRect/>
          </a:stretch>
        </p:blipFill>
        <p:spPr>
          <a:xfrm>
            <a:off x="2105651" y="1742750"/>
            <a:ext cx="3186606" cy="778772"/>
          </a:xfrm>
          <a:prstGeom prst="rect">
            <a:avLst/>
          </a:prstGeom>
        </p:spPr>
      </p:pic>
      <p:sp>
        <p:nvSpPr>
          <p:cNvPr id="13" name="TextBox 12">
            <a:extLst>
              <a:ext uri="{FF2B5EF4-FFF2-40B4-BE49-F238E27FC236}">
                <a16:creationId xmlns:a16="http://schemas.microsoft.com/office/drawing/2014/main" id="{64619B59-C054-9F40-B6BD-58EE28C82496}"/>
              </a:ext>
            </a:extLst>
          </p:cNvPr>
          <p:cNvSpPr txBox="1"/>
          <p:nvPr/>
        </p:nvSpPr>
        <p:spPr>
          <a:xfrm>
            <a:off x="3800167" y="4119564"/>
            <a:ext cx="2779928"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Inaccurate when </a:t>
            </a:r>
            <a:r>
              <a:rPr lang="en-US" i="1" dirty="0" err="1">
                <a:solidFill>
                  <a:srgbClr val="FF0000"/>
                </a:solidFill>
                <a:latin typeface="Arial" panose="020B0604020202020204" pitchFamily="34" charset="0"/>
                <a:cs typeface="Arial" panose="020B0604020202020204" pitchFamily="34" charset="0"/>
              </a:rPr>
              <a:t>D</a:t>
            </a:r>
            <a:r>
              <a:rPr lang="en-US" i="1" baseline="-25000" dirty="0" err="1">
                <a:solidFill>
                  <a:srgbClr val="FF0000"/>
                </a:solidFill>
                <a:latin typeface="Arial" panose="020B0604020202020204" pitchFamily="34" charset="0"/>
                <a:cs typeface="Arial" panose="020B0604020202020204" pitchFamily="34" charset="0"/>
              </a:rPr>
              <a:t>no</a:t>
            </a:r>
            <a:r>
              <a:rPr lang="en-US" i="1" baseline="-25000" dirty="0">
                <a:solidFill>
                  <a:srgbClr val="FF0000"/>
                </a:solidFill>
                <a:latin typeface="Arial" panose="020B0604020202020204" pitchFamily="34" charset="0"/>
                <a:cs typeface="Arial" panose="020B0604020202020204" pitchFamily="34" charset="0"/>
              </a:rPr>
              <a:t> ice</a:t>
            </a:r>
            <a:r>
              <a:rPr lang="en-US" i="1" dirty="0">
                <a:solidFill>
                  <a:srgbClr val="FF0000"/>
                </a:solidFill>
                <a:latin typeface="Arial" panose="020B0604020202020204" pitchFamily="34" charset="0"/>
                <a:cs typeface="Arial" panose="020B0604020202020204" pitchFamily="34" charset="0"/>
              </a:rPr>
              <a:t>&gt;</a:t>
            </a:r>
            <a:r>
              <a:rPr lang="en-US" dirty="0">
                <a:solidFill>
                  <a:srgbClr val="FF0000"/>
                </a:solidFill>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5E2F786D-CE92-D642-ADDA-CF2D54662ACA}"/>
              </a:ext>
            </a:extLst>
          </p:cNvPr>
          <p:cNvPicPr>
            <a:picLocks noChangeAspect="1"/>
          </p:cNvPicPr>
          <p:nvPr/>
        </p:nvPicPr>
        <p:blipFill>
          <a:blip r:embed="rId8"/>
          <a:stretch>
            <a:fillRect/>
          </a:stretch>
        </p:blipFill>
        <p:spPr>
          <a:xfrm>
            <a:off x="901778" y="4722426"/>
            <a:ext cx="1838503" cy="251224"/>
          </a:xfrm>
          <a:prstGeom prst="rect">
            <a:avLst/>
          </a:prstGeom>
        </p:spPr>
      </p:pic>
      <p:sp>
        <p:nvSpPr>
          <p:cNvPr id="19" name="TextBox 18">
            <a:extLst>
              <a:ext uri="{FF2B5EF4-FFF2-40B4-BE49-F238E27FC236}">
                <a16:creationId xmlns:a16="http://schemas.microsoft.com/office/drawing/2014/main" id="{35D696F5-4F90-2547-A78F-59D7DA2F713B}"/>
              </a:ext>
            </a:extLst>
          </p:cNvPr>
          <p:cNvSpPr txBox="1"/>
          <p:nvPr/>
        </p:nvSpPr>
        <p:spPr>
          <a:xfrm>
            <a:off x="986108" y="4160336"/>
            <a:ext cx="74251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where</a:t>
            </a:r>
          </a:p>
        </p:txBody>
      </p:sp>
      <p:sp>
        <p:nvSpPr>
          <p:cNvPr id="36" name="TextBox 35">
            <a:extLst>
              <a:ext uri="{FF2B5EF4-FFF2-40B4-BE49-F238E27FC236}">
                <a16:creationId xmlns:a16="http://schemas.microsoft.com/office/drawing/2014/main" id="{D51A7BAE-3970-D345-94C1-EFB8CA559844}"/>
              </a:ext>
            </a:extLst>
          </p:cNvPr>
          <p:cNvSpPr txBox="1"/>
          <p:nvPr/>
        </p:nvSpPr>
        <p:spPr>
          <a:xfrm>
            <a:off x="3310774" y="4672480"/>
            <a:ext cx="74251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where</a:t>
            </a:r>
          </a:p>
        </p:txBody>
      </p:sp>
      <p:pic>
        <p:nvPicPr>
          <p:cNvPr id="24" name="Picture 23">
            <a:extLst>
              <a:ext uri="{FF2B5EF4-FFF2-40B4-BE49-F238E27FC236}">
                <a16:creationId xmlns:a16="http://schemas.microsoft.com/office/drawing/2014/main" id="{C7CCA127-0BDC-704F-B2F5-1EBCC18C9C8E}"/>
              </a:ext>
            </a:extLst>
          </p:cNvPr>
          <p:cNvPicPr>
            <a:picLocks noChangeAspect="1"/>
          </p:cNvPicPr>
          <p:nvPr/>
        </p:nvPicPr>
        <p:blipFill>
          <a:blip r:embed="rId9"/>
          <a:stretch>
            <a:fillRect/>
          </a:stretch>
        </p:blipFill>
        <p:spPr>
          <a:xfrm>
            <a:off x="4422511" y="4488896"/>
            <a:ext cx="1014440" cy="585718"/>
          </a:xfrm>
          <a:prstGeom prst="rect">
            <a:avLst/>
          </a:prstGeom>
        </p:spPr>
      </p:pic>
      <p:pic>
        <p:nvPicPr>
          <p:cNvPr id="26" name="Picture 25">
            <a:extLst>
              <a:ext uri="{FF2B5EF4-FFF2-40B4-BE49-F238E27FC236}">
                <a16:creationId xmlns:a16="http://schemas.microsoft.com/office/drawing/2014/main" id="{55842B8B-5A66-4E49-A732-057212B849C2}"/>
              </a:ext>
            </a:extLst>
          </p:cNvPr>
          <p:cNvPicPr>
            <a:picLocks noChangeAspect="1"/>
          </p:cNvPicPr>
          <p:nvPr/>
        </p:nvPicPr>
        <p:blipFill>
          <a:blip r:embed="rId10"/>
          <a:stretch>
            <a:fillRect/>
          </a:stretch>
        </p:blipFill>
        <p:spPr>
          <a:xfrm>
            <a:off x="3594638" y="6425571"/>
            <a:ext cx="1878349" cy="253195"/>
          </a:xfrm>
          <a:prstGeom prst="rect">
            <a:avLst/>
          </a:prstGeom>
        </p:spPr>
      </p:pic>
      <p:sp>
        <p:nvSpPr>
          <p:cNvPr id="40" name="TextBox 39">
            <a:extLst>
              <a:ext uri="{FF2B5EF4-FFF2-40B4-BE49-F238E27FC236}">
                <a16:creationId xmlns:a16="http://schemas.microsoft.com/office/drawing/2014/main" id="{51027B04-B8FD-C648-8D38-FC692A3C7AF6}"/>
              </a:ext>
            </a:extLst>
          </p:cNvPr>
          <p:cNvSpPr txBox="1"/>
          <p:nvPr/>
        </p:nvSpPr>
        <p:spPr>
          <a:xfrm>
            <a:off x="2691923" y="6364510"/>
            <a:ext cx="742511"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where</a:t>
            </a:r>
          </a:p>
        </p:txBody>
      </p:sp>
      <p:pic>
        <p:nvPicPr>
          <p:cNvPr id="27" name="Picture 26">
            <a:extLst>
              <a:ext uri="{FF2B5EF4-FFF2-40B4-BE49-F238E27FC236}">
                <a16:creationId xmlns:a16="http://schemas.microsoft.com/office/drawing/2014/main" id="{C6E082F8-34FF-F644-99AA-1B18A6923E0D}"/>
              </a:ext>
            </a:extLst>
          </p:cNvPr>
          <p:cNvPicPr>
            <a:picLocks noChangeAspect="1"/>
          </p:cNvPicPr>
          <p:nvPr/>
        </p:nvPicPr>
        <p:blipFill>
          <a:blip r:embed="rId11"/>
          <a:stretch>
            <a:fillRect/>
          </a:stretch>
        </p:blipFill>
        <p:spPr>
          <a:xfrm>
            <a:off x="508391" y="3547855"/>
            <a:ext cx="6426284" cy="494722"/>
          </a:xfrm>
          <a:prstGeom prst="rect">
            <a:avLst/>
          </a:prstGeom>
        </p:spPr>
      </p:pic>
      <p:pic>
        <p:nvPicPr>
          <p:cNvPr id="28" name="Picture 27">
            <a:extLst>
              <a:ext uri="{FF2B5EF4-FFF2-40B4-BE49-F238E27FC236}">
                <a16:creationId xmlns:a16="http://schemas.microsoft.com/office/drawing/2014/main" id="{CDFFAEE4-B4F6-874C-9140-5BA5A663B2F1}"/>
              </a:ext>
            </a:extLst>
          </p:cNvPr>
          <p:cNvPicPr>
            <a:picLocks noChangeAspect="1"/>
          </p:cNvPicPr>
          <p:nvPr/>
        </p:nvPicPr>
        <p:blipFill>
          <a:blip r:embed="rId12"/>
          <a:stretch>
            <a:fillRect/>
          </a:stretch>
        </p:blipFill>
        <p:spPr>
          <a:xfrm>
            <a:off x="1782827" y="4069062"/>
            <a:ext cx="1848793" cy="508938"/>
          </a:xfrm>
          <a:prstGeom prst="rect">
            <a:avLst/>
          </a:prstGeom>
        </p:spPr>
      </p:pic>
      <p:pic>
        <p:nvPicPr>
          <p:cNvPr id="33" name="Picture 32">
            <a:extLst>
              <a:ext uri="{FF2B5EF4-FFF2-40B4-BE49-F238E27FC236}">
                <a16:creationId xmlns:a16="http://schemas.microsoft.com/office/drawing/2014/main" id="{E297C9AB-4DEB-C84E-9903-8A53D718918C}"/>
              </a:ext>
            </a:extLst>
          </p:cNvPr>
          <p:cNvPicPr>
            <a:picLocks noChangeAspect="1"/>
          </p:cNvPicPr>
          <p:nvPr/>
        </p:nvPicPr>
        <p:blipFill rotWithShape="1">
          <a:blip r:embed="rId9"/>
          <a:srcRect l="44862" b="50092"/>
          <a:stretch/>
        </p:blipFill>
        <p:spPr>
          <a:xfrm>
            <a:off x="366311" y="2631510"/>
            <a:ext cx="559346" cy="292319"/>
          </a:xfrm>
          <a:prstGeom prst="rect">
            <a:avLst/>
          </a:prstGeom>
        </p:spPr>
      </p:pic>
      <p:sp>
        <p:nvSpPr>
          <p:cNvPr id="3" name="TextBox 2">
            <a:extLst>
              <a:ext uri="{FF2B5EF4-FFF2-40B4-BE49-F238E27FC236}">
                <a16:creationId xmlns:a16="http://schemas.microsoft.com/office/drawing/2014/main" id="{1B7C23E1-769F-7749-9388-0DB3E54C27D1}"/>
              </a:ext>
            </a:extLst>
          </p:cNvPr>
          <p:cNvSpPr txBox="1"/>
          <p:nvPr/>
        </p:nvSpPr>
        <p:spPr>
          <a:xfrm>
            <a:off x="1562619" y="979641"/>
            <a:ext cx="3940502"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hlinkClick r:id="rId13"/>
              </a:rPr>
              <a:t>https://github.com/cmbitz/WW3Numerics</a:t>
            </a:r>
            <a:r>
              <a:rPr lang="en-US" sz="1600" dirty="0">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4F4895C3-9AB0-8940-B778-D0727F2F5220}"/>
              </a:ext>
            </a:extLst>
          </p:cNvPr>
          <p:cNvSpPr txBox="1"/>
          <p:nvPr/>
        </p:nvSpPr>
        <p:spPr>
          <a:xfrm>
            <a:off x="325999" y="659957"/>
            <a:ext cx="705193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For documentation and a Python notebook demonstrating the problem see</a:t>
            </a:r>
          </a:p>
        </p:txBody>
      </p:sp>
      <p:pic>
        <p:nvPicPr>
          <p:cNvPr id="11" name="Picture 10">
            <a:extLst>
              <a:ext uri="{FF2B5EF4-FFF2-40B4-BE49-F238E27FC236}">
                <a16:creationId xmlns:a16="http://schemas.microsoft.com/office/drawing/2014/main" id="{56076AD2-F4EF-B640-9AC6-8E1102500B36}"/>
              </a:ext>
            </a:extLst>
          </p:cNvPr>
          <p:cNvPicPr>
            <a:picLocks noChangeAspect="1"/>
          </p:cNvPicPr>
          <p:nvPr/>
        </p:nvPicPr>
        <p:blipFill>
          <a:blip r:embed="rId14"/>
          <a:stretch>
            <a:fillRect/>
          </a:stretch>
        </p:blipFill>
        <p:spPr>
          <a:xfrm>
            <a:off x="1545911" y="5700603"/>
            <a:ext cx="7584831" cy="562446"/>
          </a:xfrm>
          <a:prstGeom prst="rect">
            <a:avLst/>
          </a:prstGeom>
        </p:spPr>
      </p:pic>
    </p:spTree>
    <p:extLst>
      <p:ext uri="{BB962C8B-B14F-4D97-AF65-F5344CB8AC3E}">
        <p14:creationId xmlns:p14="http://schemas.microsoft.com/office/powerpoint/2010/main" val="118621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AFA67D-48EB-1E4A-BDBB-218DCD7CFE25}"/>
              </a:ext>
            </a:extLst>
          </p:cNvPr>
          <p:cNvSpPr txBox="1"/>
          <p:nvPr/>
        </p:nvSpPr>
        <p:spPr>
          <a:xfrm>
            <a:off x="1045311" y="153474"/>
            <a:ext cx="6997676" cy="646331"/>
          </a:xfrm>
          <a:prstGeom prst="rect">
            <a:avLst/>
          </a:prstGeom>
          <a:noFill/>
        </p:spPr>
        <p:txBody>
          <a:bodyPr wrap="square" rtlCol="0">
            <a:spAutoFit/>
          </a:bodyPr>
          <a:lstStyle/>
          <a:p>
            <a:pPr algn="ctr"/>
            <a:r>
              <a:rPr lang="en-US" dirty="0"/>
              <a:t>Next we’ll demonstrate the impact of the </a:t>
            </a:r>
            <a:r>
              <a:rPr lang="en-US" dirty="0" err="1"/>
              <a:t>numerics</a:t>
            </a:r>
            <a:r>
              <a:rPr lang="en-US" dirty="0"/>
              <a:t> in CESM simulations and in some very idealized applications from the Python notebook. </a:t>
            </a:r>
          </a:p>
        </p:txBody>
      </p:sp>
      <p:sp>
        <p:nvSpPr>
          <p:cNvPr id="7" name="Content Placeholder 2">
            <a:extLst>
              <a:ext uri="{FF2B5EF4-FFF2-40B4-BE49-F238E27FC236}">
                <a16:creationId xmlns:a16="http://schemas.microsoft.com/office/drawing/2014/main" id="{2E53AA88-81D9-A449-AA07-261A68941328}"/>
              </a:ext>
            </a:extLst>
          </p:cNvPr>
          <p:cNvSpPr>
            <a:spLocks noGrp="1"/>
          </p:cNvSpPr>
          <p:nvPr>
            <p:ph idx="1"/>
          </p:nvPr>
        </p:nvSpPr>
        <p:spPr>
          <a:xfrm>
            <a:off x="7251700" y="2341581"/>
            <a:ext cx="3632200" cy="3063084"/>
          </a:xfrm>
        </p:spPr>
        <p:txBody>
          <a:bodyPr>
            <a:normAutofit fontScale="62500" lnSpcReduction="20000"/>
          </a:bodyPr>
          <a:lstStyle/>
          <a:p>
            <a:pPr>
              <a:spcAft>
                <a:spcPts val="200"/>
              </a:spcAft>
            </a:pPr>
            <a:r>
              <a:rPr lang="en-US" sz="2000" dirty="0">
                <a:solidFill>
                  <a:schemeClr val="tx1"/>
                </a:solidFill>
              </a:rPr>
              <a:t>Joint floe-size thickness distribution (FSTD) in CICE6 (not default setup but available in CICE6 code base)</a:t>
            </a:r>
          </a:p>
          <a:p>
            <a:pPr>
              <a:spcAft>
                <a:spcPts val="200"/>
              </a:spcAft>
            </a:pPr>
            <a:endParaRPr lang="en-US" sz="2000" dirty="0">
              <a:solidFill>
                <a:schemeClr val="tx1"/>
              </a:solidFill>
            </a:endParaRPr>
          </a:p>
          <a:p>
            <a:pPr>
              <a:spcAft>
                <a:spcPts val="200"/>
              </a:spcAft>
            </a:pPr>
            <a:r>
              <a:rPr lang="en-US" sz="2000" dirty="0">
                <a:solidFill>
                  <a:schemeClr val="tx1"/>
                </a:solidFill>
              </a:rPr>
              <a:t>Wave attenuation in ice after</a:t>
            </a:r>
            <a:r>
              <a:rPr lang="en-US" sz="2000" dirty="0">
                <a:solidFill>
                  <a:schemeClr val="tx1"/>
                </a:solidFill>
                <a:cs typeface="Arial" panose="020B0604020202020204" pitchFamily="34" charset="0"/>
              </a:rPr>
              <a:t> </a:t>
            </a:r>
            <a:r>
              <a:rPr lang="en-US" sz="2000" dirty="0" err="1">
                <a:solidFill>
                  <a:schemeClr val="tx1"/>
                </a:solidFill>
                <a:cs typeface="Arial" panose="020B0604020202020204" pitchFamily="34" charset="0"/>
              </a:rPr>
              <a:t>Meylan</a:t>
            </a:r>
            <a:r>
              <a:rPr lang="en-US" sz="2000" dirty="0">
                <a:solidFill>
                  <a:schemeClr val="tx1"/>
                </a:solidFill>
                <a:cs typeface="Arial" panose="020B0604020202020204" pitchFamily="34" charset="0"/>
              </a:rPr>
              <a:t> et al. (2021). This is option IC4M8 (or maybe IC4M12 depending on which version of WW3)</a:t>
            </a:r>
          </a:p>
          <a:p>
            <a:pPr>
              <a:spcAft>
                <a:spcPts val="200"/>
              </a:spcAft>
            </a:pPr>
            <a:endParaRPr lang="en-US" sz="2000" dirty="0">
              <a:solidFill>
                <a:schemeClr val="tx1"/>
              </a:solidFill>
              <a:cs typeface="Arial" panose="020B0604020202020204" pitchFamily="34" charset="0"/>
            </a:endParaRPr>
          </a:p>
          <a:p>
            <a:pPr>
              <a:spcAft>
                <a:spcPts val="200"/>
              </a:spcAft>
            </a:pPr>
            <a:r>
              <a:rPr lang="en-US" sz="2000" dirty="0">
                <a:solidFill>
                  <a:schemeClr val="tx1"/>
                </a:solidFill>
                <a:cs typeface="Arial" panose="020B0604020202020204" pitchFamily="34" charset="0"/>
              </a:rPr>
              <a:t>Improved WWIII model </a:t>
            </a:r>
            <a:r>
              <a:rPr lang="en-US" sz="2000" dirty="0" err="1">
                <a:solidFill>
                  <a:schemeClr val="tx1"/>
                </a:solidFill>
                <a:cs typeface="Arial" panose="020B0604020202020204" pitchFamily="34" charset="0"/>
              </a:rPr>
              <a:t>numerics</a:t>
            </a:r>
            <a:r>
              <a:rPr lang="en-US" sz="2000" dirty="0">
                <a:solidFill>
                  <a:schemeClr val="tx1"/>
                </a:solidFill>
                <a:cs typeface="Arial" panose="020B0604020202020204" pitchFamily="34" charset="0"/>
              </a:rPr>
              <a:t> mandatory! This is described in the notes pdf in detail, called “merged” </a:t>
            </a:r>
            <a:r>
              <a:rPr lang="en-US" sz="2000" dirty="0" err="1">
                <a:solidFill>
                  <a:schemeClr val="tx1"/>
                </a:solidFill>
                <a:cs typeface="Arial" panose="020B0604020202020204" pitchFamily="34" charset="0"/>
              </a:rPr>
              <a:t>numerics</a:t>
            </a:r>
            <a:endParaRPr lang="en-US" sz="2000" dirty="0">
              <a:solidFill>
                <a:schemeClr val="tx1"/>
              </a:solidFill>
              <a:cs typeface="Arial" panose="020B0604020202020204" pitchFamily="34" charset="0"/>
            </a:endParaRPr>
          </a:p>
          <a:p>
            <a:pPr>
              <a:spcAft>
                <a:spcPts val="200"/>
              </a:spcAft>
            </a:pPr>
            <a:endParaRPr lang="en-US" sz="2000" dirty="0">
              <a:solidFill>
                <a:schemeClr val="tx1"/>
              </a:solidFill>
            </a:endParaRPr>
          </a:p>
          <a:p>
            <a:pPr>
              <a:spcAft>
                <a:spcPts val="200"/>
              </a:spcAft>
            </a:pPr>
            <a:endParaRPr lang="en-US" sz="2000" dirty="0">
              <a:solidFill>
                <a:schemeClr val="tx1"/>
              </a:solidFill>
            </a:endParaRPr>
          </a:p>
        </p:txBody>
      </p:sp>
      <p:sp>
        <p:nvSpPr>
          <p:cNvPr id="8" name="Rounded Rectangle 7">
            <a:extLst>
              <a:ext uri="{FF2B5EF4-FFF2-40B4-BE49-F238E27FC236}">
                <a16:creationId xmlns:a16="http://schemas.microsoft.com/office/drawing/2014/main" id="{28835A1D-BC1C-8243-845F-C055B6767FC1}"/>
              </a:ext>
            </a:extLst>
          </p:cNvPr>
          <p:cNvSpPr/>
          <p:nvPr/>
        </p:nvSpPr>
        <p:spPr bwMode="auto">
          <a:xfrm>
            <a:off x="1990540" y="2101730"/>
            <a:ext cx="4739067" cy="3554823"/>
          </a:xfrm>
          <a:prstGeom prst="roundRect">
            <a:avLst>
              <a:gd name="adj" fmla="val 9354"/>
            </a:avLst>
          </a:prstGeom>
          <a:noFill/>
          <a:ln w="28575" cmpd="sng">
            <a:solidFill>
              <a:schemeClr val="accent2"/>
            </a:solidFill>
            <a:round/>
            <a:headEnd/>
            <a:tailEnd/>
          </a:ln>
        </p:spPr>
        <p:txBody>
          <a:bodyPr rtlCol="0" anchor="ctr"/>
          <a:lstStyle/>
          <a:p>
            <a:pPr algn="ctr" fontAlgn="base">
              <a:spcBef>
                <a:spcPct val="0"/>
              </a:spcBef>
              <a:spcAft>
                <a:spcPct val="0"/>
              </a:spcAft>
            </a:pPr>
            <a:endParaRPr lang="en-US" kern="0">
              <a:latin typeface="Palatino Linotype" pitchFamily="18" charset="0"/>
            </a:endParaRPr>
          </a:p>
        </p:txBody>
      </p:sp>
      <p:sp>
        <p:nvSpPr>
          <p:cNvPr id="9" name="Rounded Rectangle 8">
            <a:extLst>
              <a:ext uri="{FF2B5EF4-FFF2-40B4-BE49-F238E27FC236}">
                <a16:creationId xmlns:a16="http://schemas.microsoft.com/office/drawing/2014/main" id="{DCBA4833-2BD8-024C-9EFE-58038DD00C1B}"/>
              </a:ext>
            </a:extLst>
          </p:cNvPr>
          <p:cNvSpPr/>
          <p:nvPr/>
        </p:nvSpPr>
        <p:spPr bwMode="auto">
          <a:xfrm>
            <a:off x="2272445" y="2287393"/>
            <a:ext cx="4165887" cy="588299"/>
          </a:xfrm>
          <a:prstGeom prst="roundRect">
            <a:avLst/>
          </a:prstGeom>
          <a:solidFill>
            <a:schemeClr val="tx2">
              <a:lumMod val="10000"/>
              <a:lumOff val="90000"/>
            </a:schemeClr>
          </a:solidFill>
          <a:ln w="6350" cmpd="sng">
            <a:noFill/>
            <a:round/>
            <a:headEnd/>
            <a:tailEnd/>
          </a:ln>
        </p:spPr>
        <p:txBody>
          <a:bodyPr rtlCol="0" anchor="ctr"/>
          <a:lstStyle/>
          <a:p>
            <a:pPr algn="ctr" fontAlgn="base">
              <a:spcBef>
                <a:spcPct val="0"/>
              </a:spcBef>
              <a:spcAft>
                <a:spcPct val="0"/>
              </a:spcAft>
            </a:pPr>
            <a:r>
              <a:rPr lang="en-US" sz="2000" kern="0" dirty="0">
                <a:latin typeface="Arial" panose="020B0604020202020204" pitchFamily="34" charset="0"/>
                <a:cs typeface="Arial" panose="020B0604020202020204" pitchFamily="34" charset="0"/>
              </a:rPr>
              <a:t>Atmosphere </a:t>
            </a:r>
          </a:p>
          <a:p>
            <a:pPr algn="ctr" fontAlgn="base">
              <a:spcBef>
                <a:spcPct val="0"/>
              </a:spcBef>
              <a:spcAft>
                <a:spcPct val="0"/>
              </a:spcAft>
            </a:pPr>
            <a:r>
              <a:rPr lang="en-US" sz="1200" kern="0" dirty="0">
                <a:latin typeface="Arial" panose="020B0604020202020204" pitchFamily="34" charset="0"/>
                <a:cs typeface="Arial" panose="020B0604020202020204" pitchFamily="34" charset="0"/>
              </a:rPr>
              <a:t>(forced by JRA55 Reanalysis)</a:t>
            </a:r>
          </a:p>
        </p:txBody>
      </p:sp>
      <p:sp>
        <p:nvSpPr>
          <p:cNvPr id="10" name="Rounded Rectangle 9">
            <a:extLst>
              <a:ext uri="{FF2B5EF4-FFF2-40B4-BE49-F238E27FC236}">
                <a16:creationId xmlns:a16="http://schemas.microsoft.com/office/drawing/2014/main" id="{18063665-62FB-AF48-B10B-63A5CD9DBE95}"/>
              </a:ext>
            </a:extLst>
          </p:cNvPr>
          <p:cNvSpPr/>
          <p:nvPr/>
        </p:nvSpPr>
        <p:spPr bwMode="auto">
          <a:xfrm>
            <a:off x="2272444" y="3445269"/>
            <a:ext cx="1348806" cy="855708"/>
          </a:xfrm>
          <a:prstGeom prst="roundRect">
            <a:avLst/>
          </a:prstGeom>
          <a:solidFill>
            <a:schemeClr val="accent5"/>
          </a:solidFill>
          <a:ln w="19050" cmpd="sng">
            <a:noFill/>
            <a:round/>
            <a:headEnd/>
            <a:tailEnd/>
          </a:ln>
        </p:spPr>
        <p:txBody>
          <a:bodyPr rtlCol="0" anchor="ctr"/>
          <a:lstStyle/>
          <a:p>
            <a:pPr algn="ctr" fontAlgn="base">
              <a:spcBef>
                <a:spcPct val="0"/>
              </a:spcBef>
              <a:spcAft>
                <a:spcPct val="0"/>
              </a:spcAft>
            </a:pPr>
            <a:r>
              <a:rPr lang="en-US" sz="2000" kern="0" dirty="0">
                <a:solidFill>
                  <a:schemeClr val="bg1"/>
                </a:solidFill>
                <a:latin typeface="Arial" panose="020B0604020202020204" pitchFamily="34" charset="0"/>
                <a:cs typeface="Arial" panose="020B0604020202020204" pitchFamily="34" charset="0"/>
              </a:rPr>
              <a:t>Sea Ice </a:t>
            </a:r>
          </a:p>
          <a:p>
            <a:pPr algn="ctr" fontAlgn="base">
              <a:spcBef>
                <a:spcPct val="0"/>
              </a:spcBef>
              <a:spcAft>
                <a:spcPct val="0"/>
              </a:spcAft>
            </a:pPr>
            <a:r>
              <a:rPr lang="en-US" sz="1200" kern="0" dirty="0">
                <a:solidFill>
                  <a:schemeClr val="bg1"/>
                </a:solidFill>
                <a:latin typeface="Arial" panose="020B0604020202020204" pitchFamily="34" charset="0"/>
                <a:cs typeface="Arial" panose="020B0604020202020204" pitchFamily="34" charset="0"/>
              </a:rPr>
              <a:t>(CICEv6 + </a:t>
            </a:r>
          </a:p>
          <a:p>
            <a:pPr algn="ctr" fontAlgn="base">
              <a:spcBef>
                <a:spcPct val="0"/>
              </a:spcBef>
              <a:spcAft>
                <a:spcPct val="0"/>
              </a:spcAft>
            </a:pPr>
            <a:r>
              <a:rPr lang="en-US" sz="1200" kern="0" dirty="0">
                <a:solidFill>
                  <a:schemeClr val="bg1"/>
                </a:solidFill>
                <a:latin typeface="Arial" panose="020B0604020202020204" pitchFamily="34" charset="0"/>
                <a:cs typeface="Arial" panose="020B0604020202020204" pitchFamily="34" charset="0"/>
              </a:rPr>
              <a:t>floe size model)</a:t>
            </a:r>
          </a:p>
        </p:txBody>
      </p:sp>
      <p:sp>
        <p:nvSpPr>
          <p:cNvPr id="11" name="Rounded Rectangle 10">
            <a:extLst>
              <a:ext uri="{FF2B5EF4-FFF2-40B4-BE49-F238E27FC236}">
                <a16:creationId xmlns:a16="http://schemas.microsoft.com/office/drawing/2014/main" id="{B254C953-3F02-FF4E-A3DC-8DB69B4ECF53}"/>
              </a:ext>
            </a:extLst>
          </p:cNvPr>
          <p:cNvSpPr/>
          <p:nvPr/>
        </p:nvSpPr>
        <p:spPr bwMode="auto">
          <a:xfrm>
            <a:off x="5089527" y="3429000"/>
            <a:ext cx="1348805" cy="855708"/>
          </a:xfrm>
          <a:prstGeom prst="roundRect">
            <a:avLst/>
          </a:prstGeom>
          <a:solidFill>
            <a:schemeClr val="accent2">
              <a:lumMod val="75000"/>
              <a:lumOff val="25000"/>
            </a:schemeClr>
          </a:solidFill>
          <a:ln w="19050" cmpd="sng">
            <a:solidFill>
              <a:srgbClr val="C00000"/>
            </a:solidFill>
            <a:round/>
            <a:headEnd/>
            <a:tailEnd/>
          </a:ln>
        </p:spPr>
        <p:txBody>
          <a:bodyPr rtlCol="0" anchor="ctr"/>
          <a:lstStyle/>
          <a:p>
            <a:pPr algn="ctr" fontAlgn="base">
              <a:spcBef>
                <a:spcPct val="0"/>
              </a:spcBef>
              <a:spcAft>
                <a:spcPct val="0"/>
              </a:spcAft>
            </a:pPr>
            <a:r>
              <a:rPr lang="en-US" sz="2000" kern="0" dirty="0">
                <a:latin typeface="Arial" panose="020B0604020202020204" pitchFamily="34" charset="0"/>
                <a:cs typeface="Arial" panose="020B0604020202020204" pitchFamily="34" charset="0"/>
              </a:rPr>
              <a:t>Ocean Waves</a:t>
            </a:r>
          </a:p>
          <a:p>
            <a:pPr algn="ctr" fontAlgn="base">
              <a:spcBef>
                <a:spcPct val="0"/>
              </a:spcBef>
              <a:spcAft>
                <a:spcPct val="0"/>
              </a:spcAft>
            </a:pPr>
            <a:r>
              <a:rPr lang="en-US" sz="1200" kern="0" dirty="0">
                <a:latin typeface="Arial" panose="020B0604020202020204" pitchFamily="34" charset="0"/>
                <a:cs typeface="Arial" panose="020B0604020202020204" pitchFamily="34" charset="0"/>
              </a:rPr>
              <a:t>(</a:t>
            </a:r>
            <a:r>
              <a:rPr lang="en-US" sz="1200" kern="0" dirty="0" err="1">
                <a:latin typeface="Arial" panose="020B0604020202020204" pitchFamily="34" charset="0"/>
                <a:cs typeface="Arial" panose="020B0604020202020204" pitchFamily="34" charset="0"/>
              </a:rPr>
              <a:t>WavewatchIII</a:t>
            </a:r>
            <a:r>
              <a:rPr lang="en-US" sz="1200" kern="0" dirty="0">
                <a:latin typeface="Arial" panose="020B0604020202020204" pitchFamily="34" charset="0"/>
                <a:cs typeface="Arial" panose="020B0604020202020204" pitchFamily="34" charset="0"/>
              </a:rPr>
              <a:t>)</a:t>
            </a:r>
          </a:p>
        </p:txBody>
      </p:sp>
      <p:cxnSp>
        <p:nvCxnSpPr>
          <p:cNvPr id="12" name="Straight Arrow Connector 11">
            <a:extLst>
              <a:ext uri="{FF2B5EF4-FFF2-40B4-BE49-F238E27FC236}">
                <a16:creationId xmlns:a16="http://schemas.microsoft.com/office/drawing/2014/main" id="{C36E99D5-E77F-8B4D-A61C-A92B7B31629B}"/>
              </a:ext>
            </a:extLst>
          </p:cNvPr>
          <p:cNvCxnSpPr>
            <a:cxnSpLocks/>
          </p:cNvCxnSpPr>
          <p:nvPr/>
        </p:nvCxnSpPr>
        <p:spPr>
          <a:xfrm>
            <a:off x="3694436" y="3842369"/>
            <a:ext cx="1282603" cy="276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6EE3F1-86EE-9C4F-AAC7-51FD4B655E42}"/>
              </a:ext>
            </a:extLst>
          </p:cNvPr>
          <p:cNvCxnSpPr>
            <a:cxnSpLocks/>
          </p:cNvCxnSpPr>
          <p:nvPr/>
        </p:nvCxnSpPr>
        <p:spPr>
          <a:xfrm flipH="1">
            <a:off x="2940878" y="2951094"/>
            <a:ext cx="1" cy="39767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F582393-ED84-C548-9E25-981417F0E902}"/>
              </a:ext>
            </a:extLst>
          </p:cNvPr>
          <p:cNvCxnSpPr>
            <a:cxnSpLocks/>
          </p:cNvCxnSpPr>
          <p:nvPr/>
        </p:nvCxnSpPr>
        <p:spPr>
          <a:xfrm flipH="1">
            <a:off x="5763928" y="2961643"/>
            <a:ext cx="1" cy="39767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6E941D-34EC-5549-85F0-CE2E150CC194}"/>
              </a:ext>
            </a:extLst>
          </p:cNvPr>
          <p:cNvCxnSpPr>
            <a:cxnSpLocks/>
          </p:cNvCxnSpPr>
          <p:nvPr/>
        </p:nvCxnSpPr>
        <p:spPr>
          <a:xfrm flipH="1">
            <a:off x="2940878" y="4336142"/>
            <a:ext cx="1" cy="481186"/>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D8BC477-C8CD-944C-AB64-47529DD72CAF}"/>
              </a:ext>
            </a:extLst>
          </p:cNvPr>
          <p:cNvSpPr txBox="1"/>
          <p:nvPr/>
        </p:nvSpPr>
        <p:spPr>
          <a:xfrm>
            <a:off x="2078604" y="5656554"/>
            <a:ext cx="4453107"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2/3º Tri pole global grid</a:t>
            </a:r>
          </a:p>
        </p:txBody>
      </p:sp>
      <p:sp>
        <p:nvSpPr>
          <p:cNvPr id="17" name="TextBox 16">
            <a:extLst>
              <a:ext uri="{FF2B5EF4-FFF2-40B4-BE49-F238E27FC236}">
                <a16:creationId xmlns:a16="http://schemas.microsoft.com/office/drawing/2014/main" id="{EC0D7FD4-C010-0541-8C46-2FBA5E250715}"/>
              </a:ext>
            </a:extLst>
          </p:cNvPr>
          <p:cNvSpPr txBox="1"/>
          <p:nvPr/>
        </p:nvSpPr>
        <p:spPr>
          <a:xfrm>
            <a:off x="1691060" y="1179090"/>
            <a:ext cx="5289353" cy="738664"/>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CESM3 Developmental Model</a:t>
            </a:r>
          </a:p>
          <a:p>
            <a:pPr algn="ctr"/>
            <a:r>
              <a:rPr lang="en-US" i="1" dirty="0">
                <a:latin typeface="Arial" panose="020B0604020202020204" pitchFamily="34" charset="0"/>
                <a:cs typeface="Arial" panose="020B0604020202020204" pitchFamily="34" charset="0"/>
              </a:rPr>
              <a:t>Using CMEPS and NUOPC in cesm2.3beta17</a:t>
            </a:r>
          </a:p>
        </p:txBody>
      </p:sp>
      <p:sp>
        <p:nvSpPr>
          <p:cNvPr id="18" name="Rounded Rectangle 17">
            <a:extLst>
              <a:ext uri="{FF2B5EF4-FFF2-40B4-BE49-F238E27FC236}">
                <a16:creationId xmlns:a16="http://schemas.microsoft.com/office/drawing/2014/main" id="{627FD0FD-9DF8-DE4A-8943-99C1A2B1A63B}"/>
              </a:ext>
            </a:extLst>
          </p:cNvPr>
          <p:cNvSpPr/>
          <p:nvPr/>
        </p:nvSpPr>
        <p:spPr bwMode="auto">
          <a:xfrm>
            <a:off x="2272445" y="4898102"/>
            <a:ext cx="4165887" cy="588299"/>
          </a:xfrm>
          <a:prstGeom prst="roundRect">
            <a:avLst/>
          </a:prstGeom>
          <a:solidFill>
            <a:schemeClr val="accent1">
              <a:lumMod val="75000"/>
            </a:schemeClr>
          </a:solidFill>
          <a:ln w="6350" cmpd="sng">
            <a:noFill/>
            <a:round/>
            <a:headEnd/>
            <a:tailEnd/>
          </a:ln>
        </p:spPr>
        <p:txBody>
          <a:bodyPr rtlCol="0" anchor="ctr"/>
          <a:lstStyle/>
          <a:p>
            <a:pPr algn="ctr" fontAlgn="base">
              <a:spcBef>
                <a:spcPct val="0"/>
              </a:spcBef>
              <a:spcAft>
                <a:spcPct val="0"/>
              </a:spcAft>
            </a:pPr>
            <a:r>
              <a:rPr lang="en-US" sz="2000" kern="0" dirty="0">
                <a:solidFill>
                  <a:schemeClr val="bg1"/>
                </a:solidFill>
                <a:latin typeface="Arial" panose="020B0604020202020204" pitchFamily="34" charset="0"/>
                <a:cs typeface="Arial" panose="020B0604020202020204" pitchFamily="34" charset="0"/>
              </a:rPr>
              <a:t>Ocean</a:t>
            </a:r>
          </a:p>
          <a:p>
            <a:pPr algn="ctr" fontAlgn="base">
              <a:spcBef>
                <a:spcPct val="0"/>
              </a:spcBef>
              <a:spcAft>
                <a:spcPct val="0"/>
              </a:spcAft>
            </a:pPr>
            <a:endParaRPr lang="en-US" sz="1400" kern="0" dirty="0">
              <a:solidFill>
                <a:schemeClr val="bg1"/>
              </a:solidFill>
              <a:latin typeface="Arial" panose="020B0604020202020204" pitchFamily="34" charset="0"/>
              <a:cs typeface="Arial" panose="020B0604020202020204" pitchFamily="34" charset="0"/>
            </a:endParaRPr>
          </a:p>
          <a:p>
            <a:pPr algn="ctr" fontAlgn="base">
              <a:spcBef>
                <a:spcPct val="0"/>
              </a:spcBef>
              <a:spcAft>
                <a:spcPct val="0"/>
              </a:spcAft>
            </a:pPr>
            <a:r>
              <a:rPr lang="en-US" sz="2000" kern="0" dirty="0">
                <a:solidFill>
                  <a:schemeClr val="bg1"/>
                </a:solidFill>
                <a:latin typeface="Arial" panose="020B0604020202020204" pitchFamily="34" charset="0"/>
                <a:cs typeface="Arial" panose="020B0604020202020204" pitchFamily="34" charset="0"/>
              </a:rPr>
              <a:t>Ocean</a:t>
            </a:r>
          </a:p>
          <a:p>
            <a:pPr algn="ctr" fontAlgn="base">
              <a:spcBef>
                <a:spcPct val="0"/>
              </a:spcBef>
              <a:spcAft>
                <a:spcPct val="0"/>
              </a:spcAft>
            </a:pPr>
            <a:r>
              <a:rPr lang="en-US" sz="1400" kern="0" dirty="0">
                <a:solidFill>
                  <a:schemeClr val="bg1"/>
                </a:solidFill>
                <a:latin typeface="Arial" panose="020B0604020202020204" pitchFamily="34" charset="0"/>
                <a:cs typeface="Arial" panose="020B0604020202020204" pitchFamily="34" charset="0"/>
              </a:rPr>
              <a:t>General Circulation Model (MOM6)</a:t>
            </a:r>
          </a:p>
          <a:p>
            <a:pPr algn="ctr" fontAlgn="base">
              <a:spcBef>
                <a:spcPct val="0"/>
              </a:spcBef>
              <a:spcAft>
                <a:spcPct val="0"/>
              </a:spcAft>
            </a:pPr>
            <a:endParaRPr lang="en-US" sz="2000" kern="0" dirty="0">
              <a:solidFill>
                <a:schemeClr val="bg1"/>
              </a:solidFill>
              <a:latin typeface="Arial" panose="020B0604020202020204" pitchFamily="34" charset="0"/>
              <a:cs typeface="Arial" panose="020B0604020202020204" pitchFamily="34" charset="0"/>
            </a:endParaRPr>
          </a:p>
          <a:p>
            <a:pPr algn="ctr" fontAlgn="base">
              <a:spcBef>
                <a:spcPct val="0"/>
              </a:spcBef>
              <a:spcAft>
                <a:spcPct val="0"/>
              </a:spcAft>
            </a:pPr>
            <a:endParaRPr lang="en-US" sz="2000" kern="0" dirty="0">
              <a:solidFill>
                <a:schemeClr val="bg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B3EBB7F-B29B-8E47-8EC7-5655CE1F33E4}"/>
              </a:ext>
            </a:extLst>
          </p:cNvPr>
          <p:cNvSpPr txBox="1"/>
          <p:nvPr/>
        </p:nvSpPr>
        <p:spPr>
          <a:xfrm>
            <a:off x="709981" y="6018059"/>
            <a:ext cx="10766912" cy="646331"/>
          </a:xfrm>
          <a:prstGeom prst="rect">
            <a:avLst/>
          </a:prstGeom>
          <a:noFill/>
        </p:spPr>
        <p:txBody>
          <a:bodyPr wrap="square" rtlCol="0">
            <a:spAutoFit/>
          </a:bodyPr>
          <a:lstStyle/>
          <a:p>
            <a:r>
              <a:rPr lang="en-US" dirty="0"/>
              <a:t>All tests shown here are with IC4M12. But the improved merged </a:t>
            </a:r>
            <a:r>
              <a:rPr lang="en-US" dirty="0" err="1"/>
              <a:t>numerics</a:t>
            </a:r>
            <a:r>
              <a:rPr lang="en-US" dirty="0"/>
              <a:t> should work with any IC and IS option, though it leaves IS2 solved with splitting </a:t>
            </a:r>
          </a:p>
        </p:txBody>
      </p:sp>
    </p:spTree>
    <p:extLst>
      <p:ext uri="{BB962C8B-B14F-4D97-AF65-F5344CB8AC3E}">
        <p14:creationId xmlns:p14="http://schemas.microsoft.com/office/powerpoint/2010/main" val="424998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D4F439-337C-D442-8F79-6B3D175A0596}"/>
              </a:ext>
            </a:extLst>
          </p:cNvPr>
          <p:cNvPicPr>
            <a:picLocks noChangeAspect="1"/>
          </p:cNvPicPr>
          <p:nvPr/>
        </p:nvPicPr>
        <p:blipFill>
          <a:blip r:embed="rId3"/>
          <a:stretch>
            <a:fillRect/>
          </a:stretch>
        </p:blipFill>
        <p:spPr>
          <a:xfrm>
            <a:off x="475065" y="1623658"/>
            <a:ext cx="5204877" cy="3977640"/>
          </a:xfrm>
          <a:prstGeom prst="rect">
            <a:avLst/>
          </a:prstGeom>
        </p:spPr>
      </p:pic>
      <p:pic>
        <p:nvPicPr>
          <p:cNvPr id="9" name="Picture 8">
            <a:extLst>
              <a:ext uri="{FF2B5EF4-FFF2-40B4-BE49-F238E27FC236}">
                <a16:creationId xmlns:a16="http://schemas.microsoft.com/office/drawing/2014/main" id="{9F96D9FA-8E27-8F43-A573-7B50D07402D8}"/>
              </a:ext>
            </a:extLst>
          </p:cNvPr>
          <p:cNvPicPr>
            <a:picLocks noChangeAspect="1"/>
          </p:cNvPicPr>
          <p:nvPr/>
        </p:nvPicPr>
        <p:blipFill>
          <a:blip r:embed="rId4"/>
          <a:stretch>
            <a:fillRect/>
          </a:stretch>
        </p:blipFill>
        <p:spPr>
          <a:xfrm>
            <a:off x="6340627" y="1562371"/>
            <a:ext cx="5204877" cy="3977640"/>
          </a:xfrm>
          <a:prstGeom prst="rect">
            <a:avLst/>
          </a:prstGeom>
        </p:spPr>
      </p:pic>
      <p:sp>
        <p:nvSpPr>
          <p:cNvPr id="4" name="Title 1">
            <a:extLst>
              <a:ext uri="{FF2B5EF4-FFF2-40B4-BE49-F238E27FC236}">
                <a16:creationId xmlns:a16="http://schemas.microsoft.com/office/drawing/2014/main" id="{09B93DF6-648F-9142-928D-CBCACEB25E8B}"/>
              </a:ext>
            </a:extLst>
          </p:cNvPr>
          <p:cNvSpPr>
            <a:spLocks noGrp="1"/>
          </p:cNvSpPr>
          <p:nvPr>
            <p:ph type="title"/>
          </p:nvPr>
        </p:nvSpPr>
        <p:spPr>
          <a:xfrm>
            <a:off x="945197" y="242412"/>
            <a:ext cx="9017000" cy="647516"/>
          </a:xfrm>
        </p:spPr>
        <p:txBody>
          <a:bodyPr>
            <a:noAutofit/>
          </a:bodyPr>
          <a:lstStyle/>
          <a:p>
            <a:pPr algn="ctr"/>
            <a:r>
              <a:rPr lang="en-US" sz="2400" b="0" dirty="0">
                <a:solidFill>
                  <a:srgbClr val="FF0000"/>
                </a:solidFill>
              </a:rPr>
              <a:t>Waves are Attenuated Strongly in Sea Ice, </a:t>
            </a:r>
            <a:br>
              <a:rPr lang="en-US" sz="2400" b="0" dirty="0">
                <a:solidFill>
                  <a:srgbClr val="FF0000"/>
                </a:solidFill>
              </a:rPr>
            </a:br>
            <a:r>
              <a:rPr lang="en-US" sz="2400" b="0" dirty="0">
                <a:solidFill>
                  <a:srgbClr val="FF0000"/>
                </a:solidFill>
              </a:rPr>
              <a:t>Heights are Larger in Ice with Improved </a:t>
            </a:r>
            <a:r>
              <a:rPr lang="en-US" sz="2400" b="0" dirty="0" err="1">
                <a:solidFill>
                  <a:srgbClr val="FF0000"/>
                </a:solidFill>
              </a:rPr>
              <a:t>Numerics</a:t>
            </a:r>
            <a:br>
              <a:rPr lang="en-US" sz="2400" b="0" dirty="0">
                <a:solidFill>
                  <a:srgbClr val="FF0000"/>
                </a:solidFill>
              </a:rPr>
            </a:br>
            <a:r>
              <a:rPr lang="en-US" sz="2400" b="0" dirty="0">
                <a:solidFill>
                  <a:srgbClr val="FF0000"/>
                </a:solidFill>
              </a:rPr>
              <a:t>Look near the dashed line!</a:t>
            </a:r>
            <a:endParaRPr lang="en-US" sz="2400" b="0" dirty="0">
              <a:solidFill>
                <a:srgbClr val="FF0000"/>
              </a:solidFill>
              <a:cs typeface="Arial" panose="020B0604020202020204" pitchFamily="34" charset="0"/>
            </a:endParaRPr>
          </a:p>
        </p:txBody>
      </p:sp>
      <p:sp>
        <p:nvSpPr>
          <p:cNvPr id="7" name="TextBox 6">
            <a:extLst>
              <a:ext uri="{FF2B5EF4-FFF2-40B4-BE49-F238E27FC236}">
                <a16:creationId xmlns:a16="http://schemas.microsoft.com/office/drawing/2014/main" id="{07EFE7E2-C312-F246-B269-7C63A673065B}"/>
              </a:ext>
            </a:extLst>
          </p:cNvPr>
          <p:cNvSpPr txBox="1"/>
          <p:nvPr/>
        </p:nvSpPr>
        <p:spPr>
          <a:xfrm>
            <a:off x="945197" y="6005264"/>
            <a:ext cx="4632954" cy="369332"/>
          </a:xfrm>
          <a:prstGeom prst="rect">
            <a:avLst/>
          </a:prstGeom>
          <a:noFill/>
        </p:spPr>
        <p:txBody>
          <a:bodyPr wrap="square" rtlCol="0">
            <a:spAutoFit/>
          </a:bodyPr>
          <a:lstStyle/>
          <a:p>
            <a:r>
              <a:rPr lang="en-US" dirty="0">
                <a:solidFill>
                  <a:srgbClr val="AB7942"/>
                </a:solidFill>
              </a:rPr>
              <a:t>Concentration 15%</a:t>
            </a:r>
          </a:p>
        </p:txBody>
      </p:sp>
      <p:cxnSp>
        <p:nvCxnSpPr>
          <p:cNvPr id="8" name="Straight Arrow Connector 7">
            <a:extLst>
              <a:ext uri="{FF2B5EF4-FFF2-40B4-BE49-F238E27FC236}">
                <a16:creationId xmlns:a16="http://schemas.microsoft.com/office/drawing/2014/main" id="{72B3329A-8332-A649-BF0C-ADD7FDD3AF52}"/>
              </a:ext>
            </a:extLst>
          </p:cNvPr>
          <p:cNvCxnSpPr>
            <a:cxnSpLocks/>
          </p:cNvCxnSpPr>
          <p:nvPr/>
        </p:nvCxnSpPr>
        <p:spPr>
          <a:xfrm flipH="1" flipV="1">
            <a:off x="2468673" y="4187808"/>
            <a:ext cx="555584" cy="202556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0283913-6DC1-374D-AC4B-29AD0BE87AA7}"/>
              </a:ext>
            </a:extLst>
          </p:cNvPr>
          <p:cNvSpPr txBox="1"/>
          <p:nvPr/>
        </p:nvSpPr>
        <p:spPr>
          <a:xfrm>
            <a:off x="3851142" y="5678878"/>
            <a:ext cx="3657600" cy="830997"/>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On Aug 10, 2012, during Great Arctic Cyclone</a:t>
            </a:r>
          </a:p>
        </p:txBody>
      </p:sp>
      <p:sp>
        <p:nvSpPr>
          <p:cNvPr id="10" name="TextBox 9">
            <a:extLst>
              <a:ext uri="{FF2B5EF4-FFF2-40B4-BE49-F238E27FC236}">
                <a16:creationId xmlns:a16="http://schemas.microsoft.com/office/drawing/2014/main" id="{8B359BC3-9778-044D-B24F-594FF9C27246}"/>
              </a:ext>
            </a:extLst>
          </p:cNvPr>
          <p:cNvSpPr txBox="1"/>
          <p:nvPr/>
        </p:nvSpPr>
        <p:spPr>
          <a:xfrm>
            <a:off x="1230665" y="1254326"/>
            <a:ext cx="303159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Improved Merged </a:t>
            </a:r>
            <a:r>
              <a:rPr lang="en-US" dirty="0" err="1">
                <a:latin typeface="Arial" panose="020B0604020202020204" pitchFamily="34" charset="0"/>
                <a:cs typeface="Arial" panose="020B0604020202020204" pitchFamily="34" charset="0"/>
              </a:rPr>
              <a:t>Numerics</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059C5C7A-0305-3A46-9569-6AAE2CF79D38}"/>
              </a:ext>
            </a:extLst>
          </p:cNvPr>
          <p:cNvSpPr txBox="1"/>
          <p:nvPr/>
        </p:nvSpPr>
        <p:spPr>
          <a:xfrm>
            <a:off x="6936289" y="1193039"/>
            <a:ext cx="315983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Original Split WW3 </a:t>
            </a:r>
            <a:r>
              <a:rPr lang="en-US" dirty="0" err="1">
                <a:latin typeface="Arial" panose="020B0604020202020204" pitchFamily="34" charset="0"/>
                <a:cs typeface="Arial" panose="020B0604020202020204" pitchFamily="34" charset="0"/>
              </a:rPr>
              <a:t>Numerics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782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D176E2C-2854-1840-973B-02A079498FA4}"/>
              </a:ext>
            </a:extLst>
          </p:cNvPr>
          <p:cNvPicPr>
            <a:picLocks noChangeAspect="1"/>
          </p:cNvPicPr>
          <p:nvPr/>
        </p:nvPicPr>
        <p:blipFill>
          <a:blip r:embed="rId3"/>
          <a:stretch>
            <a:fillRect/>
          </a:stretch>
        </p:blipFill>
        <p:spPr>
          <a:xfrm>
            <a:off x="298281" y="4578534"/>
            <a:ext cx="11000263" cy="2279466"/>
          </a:xfrm>
          <a:prstGeom prst="rect">
            <a:avLst/>
          </a:prstGeom>
        </p:spPr>
      </p:pic>
      <p:pic>
        <p:nvPicPr>
          <p:cNvPr id="6" name="Content Placeholder 5">
            <a:extLst>
              <a:ext uri="{FF2B5EF4-FFF2-40B4-BE49-F238E27FC236}">
                <a16:creationId xmlns:a16="http://schemas.microsoft.com/office/drawing/2014/main" id="{44F67FD7-AB73-164D-BF3E-C294535491A9}"/>
              </a:ext>
            </a:extLst>
          </p:cNvPr>
          <p:cNvPicPr>
            <a:picLocks noChangeAspect="1"/>
          </p:cNvPicPr>
          <p:nvPr/>
        </p:nvPicPr>
        <p:blipFill rotWithShape="1">
          <a:blip r:embed="rId4"/>
          <a:srcRect t="38049" b="-12084"/>
          <a:stretch/>
        </p:blipFill>
        <p:spPr>
          <a:xfrm>
            <a:off x="836414" y="1215342"/>
            <a:ext cx="8961468" cy="3112184"/>
          </a:xfrm>
          <a:prstGeom prst="rect">
            <a:avLst/>
          </a:prstGeom>
        </p:spPr>
      </p:pic>
      <p:sp>
        <p:nvSpPr>
          <p:cNvPr id="7" name="TextBox 6">
            <a:extLst>
              <a:ext uri="{FF2B5EF4-FFF2-40B4-BE49-F238E27FC236}">
                <a16:creationId xmlns:a16="http://schemas.microsoft.com/office/drawing/2014/main" id="{DAD0B31B-8627-6843-8082-C66EAFAF07D2}"/>
              </a:ext>
            </a:extLst>
          </p:cNvPr>
          <p:cNvSpPr txBox="1"/>
          <p:nvPr/>
        </p:nvSpPr>
        <p:spPr>
          <a:xfrm rot="16200000">
            <a:off x="723024" y="3082019"/>
            <a:ext cx="1269578" cy="400110"/>
          </a:xfrm>
          <a:prstGeom prst="rect">
            <a:avLst/>
          </a:prstGeom>
          <a:noFill/>
        </p:spPr>
        <p:txBody>
          <a:bodyPr wrap="none" rtlCol="0">
            <a:spAutoFit/>
          </a:bodyPr>
          <a:lstStyle/>
          <a:p>
            <a:r>
              <a:rPr lang="en-US" sz="2000" dirty="0"/>
              <a:t>Greenland</a:t>
            </a:r>
          </a:p>
        </p:txBody>
      </p:sp>
      <p:sp>
        <p:nvSpPr>
          <p:cNvPr id="8" name="TextBox 7">
            <a:extLst>
              <a:ext uri="{FF2B5EF4-FFF2-40B4-BE49-F238E27FC236}">
                <a16:creationId xmlns:a16="http://schemas.microsoft.com/office/drawing/2014/main" id="{C960ACB8-9996-C64D-A936-66E418AE3126}"/>
              </a:ext>
            </a:extLst>
          </p:cNvPr>
          <p:cNvSpPr txBox="1"/>
          <p:nvPr/>
        </p:nvSpPr>
        <p:spPr>
          <a:xfrm>
            <a:off x="1388534" y="2022410"/>
            <a:ext cx="883575" cy="369332"/>
          </a:xfrm>
          <a:prstGeom prst="rect">
            <a:avLst/>
          </a:prstGeom>
          <a:noFill/>
        </p:spPr>
        <p:txBody>
          <a:bodyPr wrap="none" rtlCol="0">
            <a:spAutoFit/>
          </a:bodyPr>
          <a:lstStyle/>
          <a:p>
            <a:r>
              <a:rPr lang="en-US" dirty="0"/>
              <a:t>Fast ice</a:t>
            </a:r>
          </a:p>
        </p:txBody>
      </p:sp>
      <p:sp>
        <p:nvSpPr>
          <p:cNvPr id="9" name="TextBox 8">
            <a:extLst>
              <a:ext uri="{FF2B5EF4-FFF2-40B4-BE49-F238E27FC236}">
                <a16:creationId xmlns:a16="http://schemas.microsoft.com/office/drawing/2014/main" id="{B0442C75-152A-ED40-819F-1F00C47A5243}"/>
              </a:ext>
            </a:extLst>
          </p:cNvPr>
          <p:cNvSpPr txBox="1"/>
          <p:nvPr/>
        </p:nvSpPr>
        <p:spPr>
          <a:xfrm>
            <a:off x="8912200" y="2271842"/>
            <a:ext cx="760968" cy="646331"/>
          </a:xfrm>
          <a:prstGeom prst="rect">
            <a:avLst/>
          </a:prstGeom>
          <a:noFill/>
        </p:spPr>
        <p:txBody>
          <a:bodyPr wrap="square" rtlCol="0">
            <a:spAutoFit/>
          </a:bodyPr>
          <a:lstStyle/>
          <a:p>
            <a:r>
              <a:rPr lang="en-US" dirty="0">
                <a:solidFill>
                  <a:schemeClr val="bg1"/>
                </a:solidFill>
              </a:rPr>
              <a:t>Open Seas</a:t>
            </a:r>
          </a:p>
        </p:txBody>
      </p:sp>
      <p:sp>
        <p:nvSpPr>
          <p:cNvPr id="10" name="TextBox 9">
            <a:extLst>
              <a:ext uri="{FF2B5EF4-FFF2-40B4-BE49-F238E27FC236}">
                <a16:creationId xmlns:a16="http://schemas.microsoft.com/office/drawing/2014/main" id="{16AF0598-4B44-1A4A-88A4-9B60352AE1BA}"/>
              </a:ext>
            </a:extLst>
          </p:cNvPr>
          <p:cNvSpPr txBox="1"/>
          <p:nvPr/>
        </p:nvSpPr>
        <p:spPr>
          <a:xfrm>
            <a:off x="10237920" y="2120851"/>
            <a:ext cx="1374479" cy="646331"/>
          </a:xfrm>
          <a:prstGeom prst="rect">
            <a:avLst/>
          </a:prstGeom>
          <a:noFill/>
        </p:spPr>
        <p:txBody>
          <a:bodyPr wrap="none" rtlCol="0">
            <a:spAutoFit/>
          </a:bodyPr>
          <a:lstStyle/>
          <a:p>
            <a:r>
              <a:rPr lang="en-US" dirty="0"/>
              <a:t>11 May 2022</a:t>
            </a:r>
          </a:p>
          <a:p>
            <a:r>
              <a:rPr lang="en-US" dirty="0"/>
              <a:t>in MODIS</a:t>
            </a:r>
          </a:p>
        </p:txBody>
      </p:sp>
      <p:sp>
        <p:nvSpPr>
          <p:cNvPr id="11" name="TextBox 10">
            <a:extLst>
              <a:ext uri="{FF2B5EF4-FFF2-40B4-BE49-F238E27FC236}">
                <a16:creationId xmlns:a16="http://schemas.microsoft.com/office/drawing/2014/main" id="{2E35172E-D225-864F-AD9F-A2901519ED76}"/>
              </a:ext>
            </a:extLst>
          </p:cNvPr>
          <p:cNvSpPr txBox="1"/>
          <p:nvPr/>
        </p:nvSpPr>
        <p:spPr>
          <a:xfrm>
            <a:off x="10634296" y="3819532"/>
            <a:ext cx="1438599" cy="646331"/>
          </a:xfrm>
          <a:prstGeom prst="rect">
            <a:avLst/>
          </a:prstGeom>
          <a:noFill/>
        </p:spPr>
        <p:txBody>
          <a:bodyPr wrap="none" rtlCol="0">
            <a:spAutoFit/>
          </a:bodyPr>
          <a:lstStyle/>
          <a:p>
            <a:r>
              <a:rPr lang="en-US" dirty="0"/>
              <a:t>11 May 2011 </a:t>
            </a:r>
          </a:p>
          <a:p>
            <a:r>
              <a:rPr lang="en-US" dirty="0"/>
              <a:t>in model</a:t>
            </a:r>
          </a:p>
        </p:txBody>
      </p:sp>
      <p:sp>
        <p:nvSpPr>
          <p:cNvPr id="12" name="TextBox 11">
            <a:extLst>
              <a:ext uri="{FF2B5EF4-FFF2-40B4-BE49-F238E27FC236}">
                <a16:creationId xmlns:a16="http://schemas.microsoft.com/office/drawing/2014/main" id="{9D8B096C-6B27-C54B-8524-D89EB8C1A646}"/>
              </a:ext>
            </a:extLst>
          </p:cNvPr>
          <p:cNvSpPr txBox="1"/>
          <p:nvPr/>
        </p:nvSpPr>
        <p:spPr>
          <a:xfrm rot="16200000">
            <a:off x="753745" y="5185109"/>
            <a:ext cx="1269578" cy="400110"/>
          </a:xfrm>
          <a:prstGeom prst="rect">
            <a:avLst/>
          </a:prstGeom>
          <a:noFill/>
        </p:spPr>
        <p:txBody>
          <a:bodyPr wrap="none" rtlCol="0">
            <a:spAutoFit/>
          </a:bodyPr>
          <a:lstStyle/>
          <a:p>
            <a:r>
              <a:rPr lang="en-US" sz="2000" dirty="0"/>
              <a:t>Greenland</a:t>
            </a:r>
          </a:p>
        </p:txBody>
      </p:sp>
      <p:sp>
        <p:nvSpPr>
          <p:cNvPr id="4" name="TextBox 3">
            <a:extLst>
              <a:ext uri="{FF2B5EF4-FFF2-40B4-BE49-F238E27FC236}">
                <a16:creationId xmlns:a16="http://schemas.microsoft.com/office/drawing/2014/main" id="{45A11286-5B63-7E46-B33E-7FFB97915913}"/>
              </a:ext>
            </a:extLst>
          </p:cNvPr>
          <p:cNvSpPr txBox="1"/>
          <p:nvPr/>
        </p:nvSpPr>
        <p:spPr>
          <a:xfrm>
            <a:off x="360634" y="4088705"/>
            <a:ext cx="10333150" cy="338554"/>
          </a:xfrm>
          <a:prstGeom prst="rect">
            <a:avLst/>
          </a:prstGeom>
          <a:noFill/>
        </p:spPr>
        <p:txBody>
          <a:bodyPr wrap="none" rtlCol="0">
            <a:spAutoFit/>
          </a:bodyPr>
          <a:lstStyle/>
          <a:p>
            <a:r>
              <a:rPr lang="en-US" sz="1600" dirty="0">
                <a:solidFill>
                  <a:srgbClr val="FF0000"/>
                </a:solidFill>
                <a:latin typeface="Arial" panose="020B0604020202020204" pitchFamily="34" charset="0"/>
                <a:cs typeface="Arial" panose="020B0604020202020204" pitchFamily="34" charset="0"/>
              </a:rPr>
              <a:t>Model Transect through Greenland Sea: Improved Merged </a:t>
            </a:r>
            <a:r>
              <a:rPr lang="en-US" sz="1600" dirty="0" err="1">
                <a:solidFill>
                  <a:srgbClr val="FF0000"/>
                </a:solidFill>
                <a:latin typeface="Arial" panose="020B0604020202020204" pitchFamily="34" charset="0"/>
                <a:cs typeface="Arial" panose="020B0604020202020204" pitchFamily="34" charset="0"/>
              </a:rPr>
              <a:t>Numerics</a:t>
            </a:r>
            <a:r>
              <a:rPr lang="en-US" sz="1600" dirty="0">
                <a:solidFill>
                  <a:srgbClr val="FF0000"/>
                </a:solidFill>
                <a:latin typeface="Arial" panose="020B0604020202020204" pitchFamily="34" charset="0"/>
                <a:cs typeface="Arial" panose="020B0604020202020204" pitchFamily="34" charset="0"/>
              </a:rPr>
              <a:t> (Solid) &amp; Original Split </a:t>
            </a:r>
            <a:r>
              <a:rPr lang="en-US" sz="1600" dirty="0" err="1">
                <a:solidFill>
                  <a:srgbClr val="FF0000"/>
                </a:solidFill>
                <a:latin typeface="Arial" panose="020B0604020202020204" pitchFamily="34" charset="0"/>
                <a:cs typeface="Arial" panose="020B0604020202020204" pitchFamily="34" charset="0"/>
              </a:rPr>
              <a:t>Numerics</a:t>
            </a:r>
            <a:r>
              <a:rPr lang="en-US" sz="1600" dirty="0">
                <a:solidFill>
                  <a:srgbClr val="FF0000"/>
                </a:solidFill>
                <a:latin typeface="Arial" panose="020B0604020202020204" pitchFamily="34" charset="0"/>
                <a:cs typeface="Arial" panose="020B0604020202020204" pitchFamily="34" charset="0"/>
              </a:rPr>
              <a:t> (Dashed) </a:t>
            </a:r>
          </a:p>
        </p:txBody>
      </p:sp>
      <p:sp>
        <p:nvSpPr>
          <p:cNvPr id="13" name="TextBox 12">
            <a:extLst>
              <a:ext uri="{FF2B5EF4-FFF2-40B4-BE49-F238E27FC236}">
                <a16:creationId xmlns:a16="http://schemas.microsoft.com/office/drawing/2014/main" id="{B3768954-1D22-7749-A814-31C56FB42D8D}"/>
              </a:ext>
            </a:extLst>
          </p:cNvPr>
          <p:cNvSpPr txBox="1"/>
          <p:nvPr/>
        </p:nvSpPr>
        <p:spPr>
          <a:xfrm>
            <a:off x="2937382" y="592176"/>
            <a:ext cx="4455066"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Floes in Satellite Image of Greenland Sea</a:t>
            </a:r>
          </a:p>
        </p:txBody>
      </p:sp>
    </p:spTree>
    <p:extLst>
      <p:ext uri="{BB962C8B-B14F-4D97-AF65-F5344CB8AC3E}">
        <p14:creationId xmlns:p14="http://schemas.microsoft.com/office/powerpoint/2010/main" val="507116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1D5D82-0E29-2846-93BF-9980DB38C2A9}"/>
              </a:ext>
            </a:extLst>
          </p:cNvPr>
          <p:cNvSpPr txBox="1"/>
          <p:nvPr/>
        </p:nvSpPr>
        <p:spPr>
          <a:xfrm>
            <a:off x="3152633" y="2674961"/>
            <a:ext cx="5201039" cy="369332"/>
          </a:xfrm>
          <a:prstGeom prst="rect">
            <a:avLst/>
          </a:prstGeom>
          <a:noFill/>
        </p:spPr>
        <p:txBody>
          <a:bodyPr wrap="none" rtlCol="0">
            <a:spAutoFit/>
          </a:bodyPr>
          <a:lstStyle/>
          <a:p>
            <a:r>
              <a:rPr lang="en-US" dirty="0"/>
              <a:t>The rest of these slides get a bit more into the weeds</a:t>
            </a:r>
          </a:p>
        </p:txBody>
      </p:sp>
    </p:spTree>
    <p:extLst>
      <p:ext uri="{BB962C8B-B14F-4D97-AF65-F5344CB8AC3E}">
        <p14:creationId xmlns:p14="http://schemas.microsoft.com/office/powerpoint/2010/main" val="420258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5D3414-AF07-7E4E-8523-C5FA284EAE1D}"/>
              </a:ext>
            </a:extLst>
          </p:cNvPr>
          <p:cNvSpPr/>
          <p:nvPr/>
        </p:nvSpPr>
        <p:spPr>
          <a:xfrm>
            <a:off x="1078525" y="526760"/>
            <a:ext cx="9964614" cy="2343590"/>
          </a:xfrm>
          <a:prstGeom prst="rect">
            <a:avLst/>
          </a:prstGeom>
        </p:spPr>
        <p:txBody>
          <a:bodyPr wrap="square">
            <a:spAutoFit/>
          </a:bodyPr>
          <a:lstStyle/>
          <a:p>
            <a:pPr>
              <a:lnSpc>
                <a:spcPct val="150000"/>
              </a:lnSpc>
            </a:pPr>
            <a:r>
              <a:rPr lang="en-US" sz="2000" dirty="0">
                <a:latin typeface="Arial" panose="020B0604020202020204" pitchFamily="34" charset="0"/>
                <a:cs typeface="Arial" panose="020B0604020202020204" pitchFamily="34" charset="0"/>
              </a:rPr>
              <a:t>There are a few other considerations that are covered in the documentation that I’ll summarize here. The original WW3 original code had               </a:t>
            </a:r>
            <a:r>
              <a:rPr lang="en-US" sz="2000" i="1" dirty="0">
                <a:latin typeface="Arial" panose="020B0604020202020204" pitchFamily="34" charset="0"/>
                <a:cs typeface="Arial" panose="020B0604020202020204" pitchFamily="34" charset="0"/>
              </a:rPr>
              <a:t>when </a:t>
            </a:r>
            <a:r>
              <a:rPr lang="en-US" sz="2000" i="1" dirty="0" err="1">
                <a:latin typeface="Arial" panose="020B0604020202020204" pitchFamily="34" charset="0"/>
                <a:cs typeface="Arial" panose="020B0604020202020204" pitchFamily="34" charset="0"/>
              </a:rPr>
              <a:t>D</a:t>
            </a:r>
            <a:r>
              <a:rPr lang="en-US" sz="2000" i="1" baseline="-25000" dirty="0" err="1">
                <a:latin typeface="Arial" panose="020B0604020202020204" pitchFamily="34" charset="0"/>
                <a:cs typeface="Arial" panose="020B0604020202020204" pitchFamily="34" charset="0"/>
              </a:rPr>
              <a:t>no</a:t>
            </a:r>
            <a:r>
              <a:rPr lang="en-US" sz="2000" i="1" baseline="-25000" dirty="0">
                <a:latin typeface="Arial" panose="020B0604020202020204" pitchFamily="34" charset="0"/>
                <a:cs typeface="Arial" panose="020B0604020202020204" pitchFamily="34" charset="0"/>
              </a:rPr>
              <a:t> ice</a:t>
            </a:r>
            <a:r>
              <a:rPr lang="en-US" sz="2000" i="1" dirty="0">
                <a:latin typeface="Arial" panose="020B0604020202020204" pitchFamily="34" charset="0"/>
                <a:cs typeface="Arial" panose="020B0604020202020204" pitchFamily="34" charset="0"/>
              </a:rPr>
              <a:t>&lt;</a:t>
            </a:r>
            <a:r>
              <a:rPr lang="en-US" sz="2000" dirty="0">
                <a:latin typeface="Arial" panose="020B0604020202020204" pitchFamily="34" charset="0"/>
                <a:cs typeface="Arial" panose="020B0604020202020204" pitchFamily="34" charset="0"/>
              </a:rPr>
              <a:t>0  and                                                                             	 </a:t>
            </a:r>
            <a:r>
              <a:rPr lang="en-US" sz="2000" i="1" dirty="0">
                <a:latin typeface="Arial" panose="020B0604020202020204" pitchFamily="34" charset="0"/>
                <a:cs typeface="Arial" panose="020B0604020202020204" pitchFamily="34" charset="0"/>
              </a:rPr>
              <a:t>when </a:t>
            </a:r>
            <a:r>
              <a:rPr lang="en-US" sz="2000" i="1" dirty="0" err="1">
                <a:latin typeface="Arial" panose="020B0604020202020204" pitchFamily="34" charset="0"/>
                <a:cs typeface="Arial" panose="020B0604020202020204" pitchFamily="34" charset="0"/>
              </a:rPr>
              <a:t>D</a:t>
            </a:r>
            <a:r>
              <a:rPr lang="en-US" sz="2000" i="1" baseline="-25000" dirty="0" err="1">
                <a:latin typeface="Arial" panose="020B0604020202020204" pitchFamily="34" charset="0"/>
                <a:cs typeface="Arial" panose="020B0604020202020204" pitchFamily="34" charset="0"/>
              </a:rPr>
              <a:t>no</a:t>
            </a:r>
            <a:r>
              <a:rPr lang="en-US" sz="2000" i="1" baseline="-25000" dirty="0">
                <a:latin typeface="Arial" panose="020B0604020202020204" pitchFamily="34" charset="0"/>
                <a:cs typeface="Arial" panose="020B0604020202020204" pitchFamily="34" charset="0"/>
              </a:rPr>
              <a:t> ice</a:t>
            </a:r>
            <a:r>
              <a:rPr lang="en-US" sz="2000" i="1" dirty="0">
                <a:latin typeface="Arial" panose="020B0604020202020204" pitchFamily="34" charset="0"/>
                <a:cs typeface="Arial" panose="020B0604020202020204" pitchFamily="34" charset="0"/>
              </a:rPr>
              <a:t>&gt;</a:t>
            </a:r>
            <a:r>
              <a:rPr lang="en-US" sz="2000" dirty="0">
                <a:latin typeface="Arial" panose="020B0604020202020204" pitchFamily="34" charset="0"/>
                <a:cs typeface="Arial" panose="020B0604020202020204" pitchFamily="34" charset="0"/>
              </a:rPr>
              <a:t>0  and had turned off adaptive </a:t>
            </a:r>
            <a:r>
              <a:rPr lang="en-US" sz="2000" dirty="0" err="1">
                <a:latin typeface="Arial" panose="020B0604020202020204" pitchFamily="34" charset="0"/>
                <a:cs typeface="Arial" panose="020B0604020202020204" pitchFamily="34" charset="0"/>
              </a:rPr>
              <a:t>subcycling</a:t>
            </a:r>
            <a:r>
              <a:rPr lang="en-US" sz="2000" dirty="0">
                <a:latin typeface="Arial" panose="020B0604020202020204" pitchFamily="34" charset="0"/>
                <a:cs typeface="Arial" panose="020B0604020202020204" pitchFamily="34" charset="0"/>
              </a:rPr>
              <a:t>. These choices led to inaccuracy and overdamping, as explained in the documentation and shown next in figures taken from the Python Notebook included with these slides. </a:t>
            </a:r>
          </a:p>
        </p:txBody>
      </p:sp>
      <p:pic>
        <p:nvPicPr>
          <p:cNvPr id="5" name="Picture 4">
            <a:extLst>
              <a:ext uri="{FF2B5EF4-FFF2-40B4-BE49-F238E27FC236}">
                <a16:creationId xmlns:a16="http://schemas.microsoft.com/office/drawing/2014/main" id="{01AC3E04-A902-0240-80C0-48A08A7C1B62}"/>
              </a:ext>
            </a:extLst>
          </p:cNvPr>
          <p:cNvPicPr>
            <a:picLocks noChangeAspect="1"/>
          </p:cNvPicPr>
          <p:nvPr/>
        </p:nvPicPr>
        <p:blipFill>
          <a:blip r:embed="rId2"/>
          <a:stretch>
            <a:fillRect/>
          </a:stretch>
        </p:blipFill>
        <p:spPr>
          <a:xfrm>
            <a:off x="7291755" y="1140592"/>
            <a:ext cx="762976" cy="256920"/>
          </a:xfrm>
          <a:prstGeom prst="rect">
            <a:avLst/>
          </a:prstGeom>
        </p:spPr>
      </p:pic>
      <p:pic>
        <p:nvPicPr>
          <p:cNvPr id="6" name="Picture 5">
            <a:extLst>
              <a:ext uri="{FF2B5EF4-FFF2-40B4-BE49-F238E27FC236}">
                <a16:creationId xmlns:a16="http://schemas.microsoft.com/office/drawing/2014/main" id="{FFB83C0B-C6ED-3447-AEA2-5FFE3914343F}"/>
              </a:ext>
            </a:extLst>
          </p:cNvPr>
          <p:cNvPicPr>
            <a:picLocks noChangeAspect="1"/>
          </p:cNvPicPr>
          <p:nvPr/>
        </p:nvPicPr>
        <p:blipFill>
          <a:blip r:embed="rId3"/>
          <a:stretch>
            <a:fillRect/>
          </a:stretch>
        </p:blipFill>
        <p:spPr>
          <a:xfrm>
            <a:off x="1205527" y="1570893"/>
            <a:ext cx="818667" cy="270160"/>
          </a:xfrm>
          <a:prstGeom prst="rect">
            <a:avLst/>
          </a:prstGeom>
        </p:spPr>
      </p:pic>
      <p:sp>
        <p:nvSpPr>
          <p:cNvPr id="15" name="TextBox 14">
            <a:extLst>
              <a:ext uri="{FF2B5EF4-FFF2-40B4-BE49-F238E27FC236}">
                <a16:creationId xmlns:a16="http://schemas.microsoft.com/office/drawing/2014/main" id="{DD3C770A-8B77-AC47-8B74-F5A9B175ED76}"/>
              </a:ext>
            </a:extLst>
          </p:cNvPr>
          <p:cNvSpPr txBox="1"/>
          <p:nvPr/>
        </p:nvSpPr>
        <p:spPr>
          <a:xfrm>
            <a:off x="4950612" y="3107139"/>
            <a:ext cx="7010038" cy="341632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Left is Case A, which has wind energy input but no sea ice attenuation, so it is the solution to step 1 only. Merging has no affect, so we only show one solution method and call it ”Split” though it could equally well be called Merged. We vary     and show the influence of </a:t>
            </a:r>
            <a:r>
              <a:rPr lang="en-US" dirty="0" err="1">
                <a:latin typeface="Arial" panose="020B0604020202020204" pitchFamily="34" charset="0"/>
                <a:cs typeface="Arial" panose="020B0604020202020204" pitchFamily="34" charset="0"/>
              </a:rPr>
              <a:t>subcycling</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main point is that            causes excess growth, which may explain why instead              was chosen for conditions with </a:t>
            </a:r>
          </a:p>
          <a:p>
            <a:r>
              <a:rPr lang="en-US" i="1" dirty="0" err="1">
                <a:latin typeface="Arial" panose="020B0604020202020204" pitchFamily="34" charset="0"/>
                <a:cs typeface="Arial" panose="020B0604020202020204" pitchFamily="34" charset="0"/>
              </a:rPr>
              <a:t>D</a:t>
            </a:r>
            <a:r>
              <a:rPr lang="en-US" i="1" baseline="-25000" dirty="0" err="1">
                <a:latin typeface="Arial" panose="020B0604020202020204" pitchFamily="34" charset="0"/>
                <a:cs typeface="Arial" panose="020B0604020202020204" pitchFamily="34" charset="0"/>
              </a:rPr>
              <a:t>no</a:t>
            </a:r>
            <a:r>
              <a:rPr lang="en-US" i="1" baseline="-25000" dirty="0">
                <a:latin typeface="Arial" panose="020B0604020202020204" pitchFamily="34" charset="0"/>
                <a:cs typeface="Arial" panose="020B0604020202020204" pitchFamily="34" charset="0"/>
              </a:rPr>
              <a:t> ice</a:t>
            </a:r>
            <a:r>
              <a:rPr lang="en-US" i="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0. However,             causes high damping instead. The best choice without </a:t>
            </a:r>
            <a:r>
              <a:rPr lang="en-US" dirty="0" err="1">
                <a:latin typeface="Arial" panose="020B0604020202020204" pitchFamily="34" charset="0"/>
                <a:cs typeface="Arial" panose="020B0604020202020204" pitchFamily="34" charset="0"/>
              </a:rPr>
              <a:t>subcycling</a:t>
            </a:r>
            <a:r>
              <a:rPr lang="en-US" dirty="0">
                <a:latin typeface="Arial" panose="020B0604020202020204" pitchFamily="34" charset="0"/>
                <a:cs typeface="Arial" panose="020B0604020202020204" pitchFamily="34" charset="0"/>
              </a:rPr>
              <a:t> is               and with </a:t>
            </a:r>
            <a:r>
              <a:rPr lang="en-US" dirty="0" err="1">
                <a:latin typeface="Arial" panose="020B0604020202020204" pitchFamily="34" charset="0"/>
                <a:cs typeface="Arial" panose="020B0604020202020204" pitchFamily="34" charset="0"/>
              </a:rPr>
              <a:t>subcycling</a:t>
            </a:r>
            <a:r>
              <a:rPr lang="en-US" dirty="0">
                <a:latin typeface="Arial" panose="020B0604020202020204" pitchFamily="34" charset="0"/>
                <a:cs typeface="Arial" panose="020B0604020202020204" pitchFamily="34" charset="0"/>
              </a:rPr>
              <a:t>, any epsilon is equally good. Though in retrospect, we don’t recommend </a:t>
            </a:r>
            <a:r>
              <a:rPr lang="en-US" dirty="0" err="1">
                <a:latin typeface="Arial" panose="020B0604020202020204" pitchFamily="34" charset="0"/>
                <a:cs typeface="Arial" panose="020B0604020202020204" pitchFamily="34" charset="0"/>
              </a:rPr>
              <a:t>subcycling</a:t>
            </a:r>
            <a:r>
              <a:rPr lang="en-US" dirty="0">
                <a:latin typeface="Arial" panose="020B0604020202020204" pitchFamily="34" charset="0"/>
                <a:cs typeface="Arial" panose="020B0604020202020204" pitchFamily="34" charset="0"/>
              </a:rPr>
              <a:t> since it is too costly. </a:t>
            </a:r>
          </a:p>
        </p:txBody>
      </p:sp>
      <p:pic>
        <p:nvPicPr>
          <p:cNvPr id="16" name="Picture 15">
            <a:extLst>
              <a:ext uri="{FF2B5EF4-FFF2-40B4-BE49-F238E27FC236}">
                <a16:creationId xmlns:a16="http://schemas.microsoft.com/office/drawing/2014/main" id="{04BBD289-5C4A-114D-96CF-ACEDEA49D4F3}"/>
              </a:ext>
            </a:extLst>
          </p:cNvPr>
          <p:cNvPicPr>
            <a:picLocks noChangeAspect="1"/>
          </p:cNvPicPr>
          <p:nvPr/>
        </p:nvPicPr>
        <p:blipFill>
          <a:blip r:embed="rId4"/>
          <a:stretch>
            <a:fillRect/>
          </a:stretch>
        </p:blipFill>
        <p:spPr>
          <a:xfrm>
            <a:off x="801405" y="3107139"/>
            <a:ext cx="3552093" cy="3552093"/>
          </a:xfrm>
          <a:prstGeom prst="rect">
            <a:avLst/>
          </a:prstGeom>
        </p:spPr>
      </p:pic>
      <p:pic>
        <p:nvPicPr>
          <p:cNvPr id="17" name="Picture 16">
            <a:extLst>
              <a:ext uri="{FF2B5EF4-FFF2-40B4-BE49-F238E27FC236}">
                <a16:creationId xmlns:a16="http://schemas.microsoft.com/office/drawing/2014/main" id="{D6F643E3-4793-6543-9773-E9FFE1A39C83}"/>
              </a:ext>
            </a:extLst>
          </p:cNvPr>
          <p:cNvPicPr>
            <a:picLocks noChangeAspect="1"/>
          </p:cNvPicPr>
          <p:nvPr/>
        </p:nvPicPr>
        <p:blipFill rotWithShape="1">
          <a:blip r:embed="rId2"/>
          <a:srcRect r="79647" b="-7854"/>
          <a:stretch/>
        </p:blipFill>
        <p:spPr>
          <a:xfrm>
            <a:off x="10604101" y="3933257"/>
            <a:ext cx="155289" cy="277097"/>
          </a:xfrm>
          <a:prstGeom prst="rect">
            <a:avLst/>
          </a:prstGeom>
        </p:spPr>
      </p:pic>
      <p:pic>
        <p:nvPicPr>
          <p:cNvPr id="18" name="Picture 17">
            <a:extLst>
              <a:ext uri="{FF2B5EF4-FFF2-40B4-BE49-F238E27FC236}">
                <a16:creationId xmlns:a16="http://schemas.microsoft.com/office/drawing/2014/main" id="{8BEA3462-5CA9-0847-8556-830555B0E345}"/>
              </a:ext>
            </a:extLst>
          </p:cNvPr>
          <p:cNvPicPr>
            <a:picLocks noChangeAspect="1"/>
          </p:cNvPicPr>
          <p:nvPr/>
        </p:nvPicPr>
        <p:blipFill>
          <a:blip r:embed="rId2"/>
          <a:stretch>
            <a:fillRect/>
          </a:stretch>
        </p:blipFill>
        <p:spPr>
          <a:xfrm>
            <a:off x="7190083" y="5087075"/>
            <a:ext cx="556357" cy="187344"/>
          </a:xfrm>
          <a:prstGeom prst="rect">
            <a:avLst/>
          </a:prstGeom>
        </p:spPr>
      </p:pic>
      <p:pic>
        <p:nvPicPr>
          <p:cNvPr id="19" name="Picture 18">
            <a:extLst>
              <a:ext uri="{FF2B5EF4-FFF2-40B4-BE49-F238E27FC236}">
                <a16:creationId xmlns:a16="http://schemas.microsoft.com/office/drawing/2014/main" id="{A547A0DE-8EC2-7B4A-8064-2090453E0F4B}"/>
              </a:ext>
            </a:extLst>
          </p:cNvPr>
          <p:cNvPicPr>
            <a:picLocks noChangeAspect="1"/>
          </p:cNvPicPr>
          <p:nvPr/>
        </p:nvPicPr>
        <p:blipFill>
          <a:blip r:embed="rId3"/>
          <a:stretch>
            <a:fillRect/>
          </a:stretch>
        </p:blipFill>
        <p:spPr>
          <a:xfrm>
            <a:off x="7276278" y="4815636"/>
            <a:ext cx="607285" cy="200404"/>
          </a:xfrm>
          <a:prstGeom prst="rect">
            <a:avLst/>
          </a:prstGeom>
        </p:spPr>
      </p:pic>
      <p:pic>
        <p:nvPicPr>
          <p:cNvPr id="20" name="Picture 19">
            <a:extLst>
              <a:ext uri="{FF2B5EF4-FFF2-40B4-BE49-F238E27FC236}">
                <a16:creationId xmlns:a16="http://schemas.microsoft.com/office/drawing/2014/main" id="{DD4FD7F3-6C84-E54C-B0B2-C1417C956E5D}"/>
              </a:ext>
            </a:extLst>
          </p:cNvPr>
          <p:cNvPicPr>
            <a:picLocks noChangeAspect="1"/>
          </p:cNvPicPr>
          <p:nvPr/>
        </p:nvPicPr>
        <p:blipFill>
          <a:blip r:embed="rId5"/>
          <a:stretch>
            <a:fillRect/>
          </a:stretch>
        </p:blipFill>
        <p:spPr>
          <a:xfrm>
            <a:off x="7986851" y="5670388"/>
            <a:ext cx="755510" cy="184680"/>
          </a:xfrm>
          <a:prstGeom prst="rect">
            <a:avLst/>
          </a:prstGeom>
        </p:spPr>
      </p:pic>
      <p:pic>
        <p:nvPicPr>
          <p:cNvPr id="21" name="Picture 20">
            <a:extLst>
              <a:ext uri="{FF2B5EF4-FFF2-40B4-BE49-F238E27FC236}">
                <a16:creationId xmlns:a16="http://schemas.microsoft.com/office/drawing/2014/main" id="{C753D640-8638-6348-9434-54524FDC0186}"/>
              </a:ext>
            </a:extLst>
          </p:cNvPr>
          <p:cNvPicPr>
            <a:picLocks noChangeAspect="1"/>
          </p:cNvPicPr>
          <p:nvPr/>
        </p:nvPicPr>
        <p:blipFill>
          <a:blip r:embed="rId3"/>
          <a:stretch>
            <a:fillRect/>
          </a:stretch>
        </p:blipFill>
        <p:spPr>
          <a:xfrm>
            <a:off x="7062918" y="5388660"/>
            <a:ext cx="607285" cy="200404"/>
          </a:xfrm>
          <a:prstGeom prst="rect">
            <a:avLst/>
          </a:prstGeom>
        </p:spPr>
      </p:pic>
    </p:spTree>
    <p:extLst>
      <p:ext uri="{BB962C8B-B14F-4D97-AF65-F5344CB8AC3E}">
        <p14:creationId xmlns:p14="http://schemas.microsoft.com/office/powerpoint/2010/main" val="3486165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D5F890-122C-5A45-90BC-F0E4C58625F5}"/>
              </a:ext>
            </a:extLst>
          </p:cNvPr>
          <p:cNvPicPr>
            <a:picLocks noChangeAspect="1"/>
          </p:cNvPicPr>
          <p:nvPr/>
        </p:nvPicPr>
        <p:blipFill>
          <a:blip r:embed="rId2"/>
          <a:stretch>
            <a:fillRect/>
          </a:stretch>
        </p:blipFill>
        <p:spPr>
          <a:xfrm>
            <a:off x="760150" y="557479"/>
            <a:ext cx="3638955" cy="3638955"/>
          </a:xfrm>
          <a:prstGeom prst="rect">
            <a:avLst/>
          </a:prstGeom>
        </p:spPr>
      </p:pic>
      <p:sp>
        <p:nvSpPr>
          <p:cNvPr id="3" name="TextBox 2">
            <a:extLst>
              <a:ext uri="{FF2B5EF4-FFF2-40B4-BE49-F238E27FC236}">
                <a16:creationId xmlns:a16="http://schemas.microsoft.com/office/drawing/2014/main" id="{93CDA028-109E-834E-9AB7-1D7A4761B540}"/>
              </a:ext>
            </a:extLst>
          </p:cNvPr>
          <p:cNvSpPr txBox="1"/>
          <p:nvPr/>
        </p:nvSpPr>
        <p:spPr>
          <a:xfrm>
            <a:off x="4682746" y="450503"/>
            <a:ext cx="7010038" cy="286232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Left is Case B, which has no wind energy input but does have sea ice attenuation, so it is the solution to step 2 only. In this case the Split solution is equal to Exact. We show this case because the Merged solution is necessarily less accurate than Split since it is not exact.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sensitivity to     is about the same as for Case A. Again                 is fantastic even without </a:t>
            </a:r>
            <a:r>
              <a:rPr lang="en-US" dirty="0" err="1">
                <a:latin typeface="Arial" panose="020B0604020202020204" pitchFamily="34" charset="0"/>
                <a:cs typeface="Arial" panose="020B0604020202020204" pitchFamily="34" charset="0"/>
              </a:rPr>
              <a:t>subcycling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Subcycling</a:t>
            </a:r>
            <a:r>
              <a:rPr lang="en-US" dirty="0">
                <a:latin typeface="Arial" panose="020B0604020202020204" pitchFamily="34" charset="0"/>
                <a:cs typeface="Arial" panose="020B0604020202020204" pitchFamily="34" charset="0"/>
              </a:rPr>
              <a:t> with any      is excellent of course. Though in retrospect, we don’t recommend </a:t>
            </a:r>
            <a:r>
              <a:rPr lang="en-US" dirty="0" err="1">
                <a:latin typeface="Arial" panose="020B0604020202020204" pitchFamily="34" charset="0"/>
                <a:cs typeface="Arial" panose="020B0604020202020204" pitchFamily="34" charset="0"/>
              </a:rPr>
              <a:t>subcycling</a:t>
            </a:r>
            <a:r>
              <a:rPr lang="en-US" dirty="0">
                <a:latin typeface="Arial" panose="020B0604020202020204" pitchFamily="34" charset="0"/>
                <a:cs typeface="Arial" panose="020B0604020202020204" pitchFamily="34" charset="0"/>
              </a:rPr>
              <a:t> since it is too costly. </a:t>
            </a:r>
          </a:p>
        </p:txBody>
      </p:sp>
      <p:pic>
        <p:nvPicPr>
          <p:cNvPr id="4" name="Picture 3">
            <a:extLst>
              <a:ext uri="{FF2B5EF4-FFF2-40B4-BE49-F238E27FC236}">
                <a16:creationId xmlns:a16="http://schemas.microsoft.com/office/drawing/2014/main" id="{AB8D1262-8067-0544-AD41-D394F6A46650}"/>
              </a:ext>
            </a:extLst>
          </p:cNvPr>
          <p:cNvPicPr>
            <a:picLocks noChangeAspect="1"/>
          </p:cNvPicPr>
          <p:nvPr/>
        </p:nvPicPr>
        <p:blipFill rotWithShape="1">
          <a:blip r:embed="rId3"/>
          <a:srcRect r="79647" b="-7854"/>
          <a:stretch/>
        </p:blipFill>
        <p:spPr>
          <a:xfrm>
            <a:off x="6557074" y="2136109"/>
            <a:ext cx="155289" cy="277097"/>
          </a:xfrm>
          <a:prstGeom prst="rect">
            <a:avLst/>
          </a:prstGeom>
        </p:spPr>
      </p:pic>
      <p:pic>
        <p:nvPicPr>
          <p:cNvPr id="7" name="Picture 6">
            <a:extLst>
              <a:ext uri="{FF2B5EF4-FFF2-40B4-BE49-F238E27FC236}">
                <a16:creationId xmlns:a16="http://schemas.microsoft.com/office/drawing/2014/main" id="{B36394E9-3834-9A40-A5F1-4FD483900259}"/>
              </a:ext>
            </a:extLst>
          </p:cNvPr>
          <p:cNvPicPr>
            <a:picLocks noChangeAspect="1"/>
          </p:cNvPicPr>
          <p:nvPr/>
        </p:nvPicPr>
        <p:blipFill>
          <a:blip r:embed="rId4"/>
          <a:stretch>
            <a:fillRect/>
          </a:stretch>
        </p:blipFill>
        <p:spPr>
          <a:xfrm>
            <a:off x="10777607" y="2182317"/>
            <a:ext cx="755510" cy="184680"/>
          </a:xfrm>
          <a:prstGeom prst="rect">
            <a:avLst/>
          </a:prstGeom>
        </p:spPr>
      </p:pic>
      <p:pic>
        <p:nvPicPr>
          <p:cNvPr id="8" name="Picture 7">
            <a:extLst>
              <a:ext uri="{FF2B5EF4-FFF2-40B4-BE49-F238E27FC236}">
                <a16:creationId xmlns:a16="http://schemas.microsoft.com/office/drawing/2014/main" id="{F6B45023-63DC-7746-80F0-A08C68ADB9B2}"/>
              </a:ext>
            </a:extLst>
          </p:cNvPr>
          <p:cNvPicPr>
            <a:picLocks noChangeAspect="1"/>
          </p:cNvPicPr>
          <p:nvPr/>
        </p:nvPicPr>
        <p:blipFill rotWithShape="1">
          <a:blip r:embed="rId3"/>
          <a:srcRect r="79647" b="-7854"/>
          <a:stretch/>
        </p:blipFill>
        <p:spPr>
          <a:xfrm>
            <a:off x="10554474" y="2413206"/>
            <a:ext cx="155289" cy="277097"/>
          </a:xfrm>
          <a:prstGeom prst="rect">
            <a:avLst/>
          </a:prstGeom>
        </p:spPr>
      </p:pic>
    </p:spTree>
    <p:extLst>
      <p:ext uri="{BB962C8B-B14F-4D97-AF65-F5344CB8AC3E}">
        <p14:creationId xmlns:p14="http://schemas.microsoft.com/office/powerpoint/2010/main" val="2309932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ECE0DD-84B8-A54A-89C7-CCCF2607FB3C}"/>
              </a:ext>
            </a:extLst>
          </p:cNvPr>
          <p:cNvSpPr txBox="1"/>
          <p:nvPr/>
        </p:nvSpPr>
        <p:spPr>
          <a:xfrm>
            <a:off x="767061" y="98449"/>
            <a:ext cx="10087405" cy="2585323"/>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Case C, has wind energy input and greater sea ice attenuation, so it should be net damping. Here the net input + attenuation is damping so the merged solution will not make           , while the original WW3 split solution will have            . We refer to this as “denominator limiting” when we allow WW3 to let             . Below we show examples of permitting or eliminating denominator limiting. Note that it makes no difference for Merged since the merged solution is damping, but it has a huge impact on Split since step 1 is growing. It can be helped by </a:t>
            </a:r>
            <a:r>
              <a:rPr lang="en-US" dirty="0" err="1">
                <a:latin typeface="Arial" panose="020B0604020202020204" pitchFamily="34" charset="0"/>
                <a:cs typeface="Arial" panose="020B0604020202020204" pitchFamily="34" charset="0"/>
              </a:rPr>
              <a:t>subcycling</a:t>
            </a:r>
            <a:r>
              <a:rPr lang="en-US" dirty="0">
                <a:latin typeface="Arial" panose="020B0604020202020204" pitchFamily="34" charset="0"/>
                <a:cs typeface="Arial" panose="020B0604020202020204" pitchFamily="34" charset="0"/>
              </a:rPr>
              <a:t> though.</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Here, Merged is always pretty accurate, and is fantastic when               or </a:t>
            </a:r>
            <a:r>
              <a:rPr lang="en-US" dirty="0" err="1">
                <a:latin typeface="Arial" panose="020B0604020202020204" pitchFamily="34" charset="0"/>
                <a:cs typeface="Arial" panose="020B0604020202020204" pitchFamily="34" charset="0"/>
              </a:rPr>
              <a:t>subcycling</a:t>
            </a:r>
            <a:r>
              <a:rPr lang="en-US" dirty="0">
                <a:latin typeface="Arial" panose="020B0604020202020204" pitchFamily="34" charset="0"/>
                <a:cs typeface="Arial" panose="020B0604020202020204" pitchFamily="34" charset="0"/>
              </a:rPr>
              <a:t> is employed. Though in retrospect, we don’t recommend </a:t>
            </a:r>
            <a:r>
              <a:rPr lang="en-US" dirty="0" err="1">
                <a:latin typeface="Arial" panose="020B0604020202020204" pitchFamily="34" charset="0"/>
                <a:cs typeface="Arial" panose="020B0604020202020204" pitchFamily="34" charset="0"/>
              </a:rPr>
              <a:t>subcycling</a:t>
            </a:r>
            <a:r>
              <a:rPr lang="en-US" dirty="0">
                <a:latin typeface="Arial" panose="020B0604020202020204" pitchFamily="34" charset="0"/>
                <a:cs typeface="Arial" panose="020B0604020202020204" pitchFamily="34" charset="0"/>
              </a:rPr>
              <a:t> since it is too costly. </a:t>
            </a:r>
          </a:p>
        </p:txBody>
      </p:sp>
      <p:pic>
        <p:nvPicPr>
          <p:cNvPr id="7" name="Picture 6">
            <a:extLst>
              <a:ext uri="{FF2B5EF4-FFF2-40B4-BE49-F238E27FC236}">
                <a16:creationId xmlns:a16="http://schemas.microsoft.com/office/drawing/2014/main" id="{07894BBF-6335-5444-A577-981DF2BBD437}"/>
              </a:ext>
            </a:extLst>
          </p:cNvPr>
          <p:cNvPicPr>
            <a:picLocks noChangeAspect="1"/>
          </p:cNvPicPr>
          <p:nvPr/>
        </p:nvPicPr>
        <p:blipFill>
          <a:blip r:embed="rId2"/>
          <a:stretch>
            <a:fillRect/>
          </a:stretch>
        </p:blipFill>
        <p:spPr>
          <a:xfrm>
            <a:off x="1204856" y="2605206"/>
            <a:ext cx="8530815" cy="4265408"/>
          </a:xfrm>
          <a:prstGeom prst="rect">
            <a:avLst/>
          </a:prstGeom>
        </p:spPr>
      </p:pic>
      <p:pic>
        <p:nvPicPr>
          <p:cNvPr id="11" name="Picture 10">
            <a:extLst>
              <a:ext uri="{FF2B5EF4-FFF2-40B4-BE49-F238E27FC236}">
                <a16:creationId xmlns:a16="http://schemas.microsoft.com/office/drawing/2014/main" id="{FB8899F1-542E-E34B-BB45-03BCAE88E112}"/>
              </a:ext>
            </a:extLst>
          </p:cNvPr>
          <p:cNvPicPr>
            <a:picLocks noChangeAspect="1"/>
          </p:cNvPicPr>
          <p:nvPr/>
        </p:nvPicPr>
        <p:blipFill>
          <a:blip r:embed="rId3"/>
          <a:stretch>
            <a:fillRect/>
          </a:stretch>
        </p:blipFill>
        <p:spPr>
          <a:xfrm>
            <a:off x="8488457" y="445697"/>
            <a:ext cx="641752" cy="205680"/>
          </a:xfrm>
          <a:prstGeom prst="rect">
            <a:avLst/>
          </a:prstGeom>
        </p:spPr>
      </p:pic>
      <p:pic>
        <p:nvPicPr>
          <p:cNvPr id="12" name="Picture 11">
            <a:extLst>
              <a:ext uri="{FF2B5EF4-FFF2-40B4-BE49-F238E27FC236}">
                <a16:creationId xmlns:a16="http://schemas.microsoft.com/office/drawing/2014/main" id="{7379AE86-B8F2-B54E-BD5C-4C1340D9C2F4}"/>
              </a:ext>
            </a:extLst>
          </p:cNvPr>
          <p:cNvPicPr>
            <a:picLocks noChangeAspect="1"/>
          </p:cNvPicPr>
          <p:nvPr/>
        </p:nvPicPr>
        <p:blipFill>
          <a:blip r:embed="rId3"/>
          <a:stretch>
            <a:fillRect/>
          </a:stretch>
        </p:blipFill>
        <p:spPr>
          <a:xfrm>
            <a:off x="4574463" y="716431"/>
            <a:ext cx="641752" cy="205680"/>
          </a:xfrm>
          <a:prstGeom prst="rect">
            <a:avLst/>
          </a:prstGeom>
        </p:spPr>
      </p:pic>
      <p:pic>
        <p:nvPicPr>
          <p:cNvPr id="13" name="Picture 12">
            <a:extLst>
              <a:ext uri="{FF2B5EF4-FFF2-40B4-BE49-F238E27FC236}">
                <a16:creationId xmlns:a16="http://schemas.microsoft.com/office/drawing/2014/main" id="{72EB3913-AD9F-7740-85F3-1659B4D55B6C}"/>
              </a:ext>
            </a:extLst>
          </p:cNvPr>
          <p:cNvPicPr>
            <a:picLocks noChangeAspect="1"/>
          </p:cNvPicPr>
          <p:nvPr/>
        </p:nvPicPr>
        <p:blipFill>
          <a:blip r:embed="rId3"/>
          <a:stretch>
            <a:fillRect/>
          </a:stretch>
        </p:blipFill>
        <p:spPr>
          <a:xfrm>
            <a:off x="2715476" y="983769"/>
            <a:ext cx="641752" cy="205680"/>
          </a:xfrm>
          <a:prstGeom prst="rect">
            <a:avLst/>
          </a:prstGeom>
        </p:spPr>
      </p:pic>
      <p:pic>
        <p:nvPicPr>
          <p:cNvPr id="14" name="Picture 13">
            <a:extLst>
              <a:ext uri="{FF2B5EF4-FFF2-40B4-BE49-F238E27FC236}">
                <a16:creationId xmlns:a16="http://schemas.microsoft.com/office/drawing/2014/main" id="{763AB9D5-0623-7C4B-852E-4D4FD9404C75}"/>
              </a:ext>
            </a:extLst>
          </p:cNvPr>
          <p:cNvPicPr>
            <a:picLocks noChangeAspect="1"/>
          </p:cNvPicPr>
          <p:nvPr/>
        </p:nvPicPr>
        <p:blipFill>
          <a:blip r:embed="rId4"/>
          <a:stretch>
            <a:fillRect/>
          </a:stretch>
        </p:blipFill>
        <p:spPr>
          <a:xfrm>
            <a:off x="7173478" y="2104124"/>
            <a:ext cx="755510" cy="184680"/>
          </a:xfrm>
          <a:prstGeom prst="rect">
            <a:avLst/>
          </a:prstGeom>
        </p:spPr>
      </p:pic>
    </p:spTree>
    <p:extLst>
      <p:ext uri="{BB962C8B-B14F-4D97-AF65-F5344CB8AC3E}">
        <p14:creationId xmlns:p14="http://schemas.microsoft.com/office/powerpoint/2010/main" val="3475627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36042</TotalTime>
  <Words>2326</Words>
  <Application>Microsoft Macintosh PowerPoint</Application>
  <PresentationFormat>Widescreen</PresentationFormat>
  <Paragraphs>150</Paragraphs>
  <Slides>16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Gill Sans MT</vt:lpstr>
      <vt:lpstr>Helvetica</vt:lpstr>
      <vt:lpstr>Palatino Linotype</vt:lpstr>
      <vt:lpstr>Verdana</vt:lpstr>
      <vt:lpstr>Wingdings</vt:lpstr>
      <vt:lpstr>Office Theme</vt:lpstr>
      <vt:lpstr>Expectation</vt:lpstr>
      <vt:lpstr>PowerPoint Presentation</vt:lpstr>
      <vt:lpstr>PowerPoint Presentation</vt:lpstr>
      <vt:lpstr>Waves are Attenuated Strongly in Sea Ice,  Heights are Larger in Ice with Improved Numerics Look near the dashed 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Antarctic sea ice: is it really such an enigma?</dc:title>
  <dc:creator>Lettie Roach</dc:creator>
  <cp:lastModifiedBy>Cecilia Bitz</cp:lastModifiedBy>
  <cp:revision>766</cp:revision>
  <cp:lastPrinted>2024-09-06T14:00:36Z</cp:lastPrinted>
  <dcterms:created xsi:type="dcterms:W3CDTF">2021-02-18T18:22:52Z</dcterms:created>
  <dcterms:modified xsi:type="dcterms:W3CDTF">2024-09-13T00:26:52Z</dcterms:modified>
</cp:coreProperties>
</file>